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79" r:id="rId2"/>
    <p:sldId id="257" r:id="rId3"/>
    <p:sldId id="258" r:id="rId4"/>
    <p:sldId id="303" r:id="rId5"/>
    <p:sldId id="261" r:id="rId6"/>
    <p:sldId id="278" r:id="rId7"/>
    <p:sldId id="263" r:id="rId8"/>
    <p:sldId id="264" r:id="rId9"/>
    <p:sldId id="273" r:id="rId10"/>
    <p:sldId id="266" r:id="rId11"/>
    <p:sldId id="267" r:id="rId12"/>
    <p:sldId id="268" r:id="rId13"/>
    <p:sldId id="269" r:id="rId14"/>
    <p:sldId id="270" r:id="rId15"/>
    <p:sldId id="275" r:id="rId16"/>
    <p:sldId id="280" r:id="rId17"/>
    <p:sldId id="262" r:id="rId18"/>
    <p:sldId id="281" r:id="rId19"/>
    <p:sldId id="282" r:id="rId20"/>
    <p:sldId id="287" r:id="rId21"/>
    <p:sldId id="284" r:id="rId22"/>
    <p:sldId id="289" r:id="rId23"/>
    <p:sldId id="290" r:id="rId24"/>
    <p:sldId id="28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4" userDrawn="1">
          <p15:clr>
            <a:srgbClr val="A4A3A4"/>
          </p15:clr>
        </p15:guide>
        <p15:guide id="2" pos="6144" userDrawn="1">
          <p15:clr>
            <a:srgbClr val="A4A3A4"/>
          </p15:clr>
        </p15:guide>
        <p15:guide id="3" orient="horz" pos="3936" userDrawn="1">
          <p15:clr>
            <a:srgbClr val="A4A3A4"/>
          </p15:clr>
        </p15:guide>
        <p15:guide id="4" pos="6744" userDrawn="1">
          <p15:clr>
            <a:srgbClr val="A4A3A4"/>
          </p15:clr>
        </p15:guide>
        <p15:guide id="5" pos="5592" userDrawn="1">
          <p15:clr>
            <a:srgbClr val="A4A3A4"/>
          </p15:clr>
        </p15:guide>
        <p15:guide id="6" orient="horz" pos="1560" userDrawn="1">
          <p15:clr>
            <a:srgbClr val="A4A3A4"/>
          </p15:clr>
        </p15:guide>
        <p15:guide id="7" orient="horz" pos="2136" userDrawn="1">
          <p15:clr>
            <a:srgbClr val="A4A3A4"/>
          </p15:clr>
        </p15:guide>
        <p15:guide id="8" pos="4992" userDrawn="1">
          <p15:clr>
            <a:srgbClr val="A4A3A4"/>
          </p15:clr>
        </p15:guide>
        <p15:guide id="9" orient="horz" pos="3312" userDrawn="1">
          <p15:clr>
            <a:srgbClr val="A4A3A4"/>
          </p15:clr>
        </p15:guide>
        <p15:guide id="10" orient="horz" pos="2760" userDrawn="1">
          <p15:clr>
            <a:srgbClr val="A4A3A4"/>
          </p15:clr>
        </p15:guide>
        <p15:guide id="11" pos="4440" userDrawn="1">
          <p15:clr>
            <a:srgbClr val="A4A3A4"/>
          </p15:clr>
        </p15:guide>
        <p15:guide id="12" pos="3864" userDrawn="1">
          <p15:clr>
            <a:srgbClr val="A4A3A4"/>
          </p15:clr>
        </p15:guide>
        <p15:guide id="13" pos="3240" userDrawn="1">
          <p15:clr>
            <a:srgbClr val="A4A3A4"/>
          </p15:clr>
        </p15:guide>
        <p15:guide id="14" pos="2640" userDrawn="1">
          <p15:clr>
            <a:srgbClr val="A4A3A4"/>
          </p15:clr>
        </p15:guide>
        <p15:guide id="15" pos="2088" userDrawn="1">
          <p15:clr>
            <a:srgbClr val="A4A3A4"/>
          </p15:clr>
        </p15:guide>
        <p15:guide id="16" pos="1512" userDrawn="1">
          <p15:clr>
            <a:srgbClr val="A4A3A4"/>
          </p15:clr>
        </p15:guide>
        <p15:guide id="17" pos="936" userDrawn="1">
          <p15:clr>
            <a:srgbClr val="A4A3A4"/>
          </p15:clr>
        </p15:guide>
        <p15:guide id="18" pos="336" userDrawn="1">
          <p15:clr>
            <a:srgbClr val="A4A3A4"/>
          </p15:clr>
        </p15:guide>
        <p15:guide id="19" pos="7320" userDrawn="1">
          <p15:clr>
            <a:srgbClr val="A4A3A4"/>
          </p15:clr>
        </p15:guide>
        <p15:guide id="20" orient="horz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1"/>
  </p:normalViewPr>
  <p:slideViewPr>
    <p:cSldViewPr snapToGrid="0" snapToObjects="1">
      <p:cViewPr varScale="1">
        <p:scale>
          <a:sx n="76" d="100"/>
          <a:sy n="76" d="100"/>
        </p:scale>
        <p:origin x="320" y="536"/>
      </p:cViewPr>
      <p:guideLst>
        <p:guide orient="horz" pos="984"/>
        <p:guide pos="6144"/>
        <p:guide orient="horz" pos="3936"/>
        <p:guide pos="6744"/>
        <p:guide pos="5592"/>
        <p:guide orient="horz" pos="1560"/>
        <p:guide orient="horz" pos="2136"/>
        <p:guide pos="4992"/>
        <p:guide orient="horz" pos="3312"/>
        <p:guide orient="horz" pos="2760"/>
        <p:guide pos="4440"/>
        <p:guide pos="3864"/>
        <p:guide pos="3240"/>
        <p:guide pos="2640"/>
        <p:guide pos="2088"/>
        <p:guide pos="1512"/>
        <p:guide pos="936"/>
        <p:guide pos="336"/>
        <p:guide pos="7320"/>
        <p:guide orient="horz" pos="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35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1868E-3B46-BD47-99E9-59A3E98E7DDC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438D5-2FBC-A34E-AA48-B9097E15F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BF5E-A8F9-9C49-A98D-839B56272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7C86-1FCB-A94D-944D-F26578702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F1984-7253-D54F-BD7F-77C50146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657C8-4240-4747-803B-A7BDEA5C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B5F69-CF6D-C94B-AECD-93387F06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0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6644-7D84-4A46-A283-34B50430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7E2A3-2B89-0E42-867B-6BB49C1A1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1E1EE-2113-1E45-8B10-A4652F71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CD9C6-580C-9149-AD91-E4E58D8C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5AE41-592E-B24C-896E-DB1918B3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1B5B5-D376-3341-A777-DA35C51B6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5FD78-B5FC-124B-88F2-39E370BAC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7284-AF37-6444-8201-3035329E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830FA-8A82-CF47-ADFF-F5AA015F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3F251-731B-0040-A037-1449BCB7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0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1EC3-C0B9-0047-AE8E-D3B7DD16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24FA-3AE9-EB43-B5AA-8500A48A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8F1DA-42EB-A347-AA81-E4921B62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BBDD2-92B0-0347-B92D-56CE5795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40013-CE63-B943-A147-FD96E00A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CBC9-1F5F-3D4D-980F-0B86C073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1DE5C-FB85-1C4A-BFDA-643A1686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203DE-45CE-E342-AB2D-01F2A6E3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8429-CBD2-8240-A3A1-402A84D5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64238-E3CC-D245-B40B-7E10191B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8CFD-D4FB-8343-883C-7FBA2941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881C-80CF-F545-9582-0EAD0FEA8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59162-6A84-7740-B324-6EC8CD299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BE3C1-71CB-B542-B7EE-F4FB755EF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6DB00-4A6D-384A-AA40-29560C4A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0FF65-A6F7-5448-A91A-AEF7A62E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96710-9A68-4E4B-A3FA-457B74A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00F06-6BAC-3642-AAB5-CF1DE4B94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B9A3E-DA53-5641-A732-65F789F77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70B65-B49C-4246-8609-BFD1B36ED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163C2-83CF-6D48-8565-73933A6A0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5DA4C8-9DF8-1943-91CD-2818F4F5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C7742-B0D3-D944-8E4A-1485E430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EBE3F9-17B7-F84C-BE74-1F07104A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EBDF-3A9A-744D-A672-C9511C71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F3A43-9E18-4844-B806-B13351FB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8255F-F7B2-B943-8BAD-6C8838AF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20A47-BB9F-AF4C-BA8E-3764FD5D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F202B-A47A-8B42-A0FB-EF3DD062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3DFAF-16D1-004A-BD07-F013C1D3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C0694-CB52-5B4F-83C7-A15058B3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D8DC-6FE6-674B-BA57-CAF66BA7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BA9B-3468-544C-98B5-AFED1DBCC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7F8A2-0ED5-F149-831C-8DCB40A8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0B705-CFB2-AD45-98A7-1D9F7D72F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C191F-C94F-244A-8A73-4DDFABA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065D1-BAF2-D948-A2F8-FC1BDDF0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712-9BA0-324C-ABB3-9751AEE4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AD19E1-A2C8-F64F-B32E-BF318CF58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F3A29-974A-3944-A082-D2A4DD5FF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B9D84-BC69-EA44-9E6E-034FF422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66EFF-1AAD-2C42-9B03-6E64E0F1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5A9E-557D-5547-8162-550E3BAD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3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E105E-BA41-CB4E-89E4-E89A5728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D615E-3A76-A544-A902-B59B3D7EB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DD2E3-C557-5C42-B01B-9E7CC5CB6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8176-B301-754B-A7EF-4B0A0090189D}" type="datetimeFigureOut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7EBBB-4DEC-C44E-A0C1-0821A67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20B0-0BA8-D447-83F0-0E964824F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F346-6981-8841-AE69-87646985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ld.robetta.org/fragmentsubmit.js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hyperlink" Target="http://old.robetta.org/fragmentsubmit.j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49869-5485-C74D-83E5-7AE89388597C}"/>
              </a:ext>
            </a:extLst>
          </p:cNvPr>
          <p:cNvSpPr/>
          <p:nvPr/>
        </p:nvSpPr>
        <p:spPr>
          <a:xfrm>
            <a:off x="209550" y="115693"/>
            <a:ext cx="11772900" cy="1938992"/>
          </a:xfrm>
          <a:prstGeom prst="rect">
            <a:avLst/>
          </a:prstGeom>
          <a:solidFill>
            <a:srgbClr val="FF7E79">
              <a:alpha val="25000"/>
            </a:srgbClr>
          </a:solidFill>
          <a:effectLst>
            <a:glow rad="573062">
              <a:schemeClr val="accent5">
                <a:lumMod val="40000"/>
                <a:lumOff val="60000"/>
                <a:alpha val="26000"/>
              </a:schemeClr>
            </a:glow>
            <a:softEdge rad="15364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/>
              <a:t>MS-guided structural prediction with Rosetta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23AA3C-A98C-5F43-83ED-8231A3634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12" y="4955867"/>
            <a:ext cx="3510262" cy="1815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3E95D7-CAAA-1649-A17E-34FA741DD0AB}"/>
              </a:ext>
            </a:extLst>
          </p:cNvPr>
          <p:cNvSpPr/>
          <p:nvPr/>
        </p:nvSpPr>
        <p:spPr>
          <a:xfrm>
            <a:off x="2449154" y="3974492"/>
            <a:ext cx="72936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000" dirty="0">
                <a:cs typeface="Times New Roman" panose="02020603050405020304" pitchFamily="18" charset="0"/>
              </a:rPr>
              <a:t>SM Bargeen Alam Turzo and Steffen </a:t>
            </a:r>
            <a:r>
              <a:rPr lang="en-US" altLang="en-US" sz="3000" dirty="0" err="1">
                <a:cs typeface="Times New Roman" panose="02020603050405020304" pitchFamily="18" charset="0"/>
              </a:rPr>
              <a:t>Lindert</a:t>
            </a:r>
            <a:endParaRPr lang="en-US" altLang="en-US" sz="3000" dirty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en-US" sz="3000" dirty="0">
                <a:cs typeface="Times New Roman" panose="02020603050405020304" pitchFamily="18" charset="0"/>
              </a:rPr>
              <a:t>Department of Chemistry and Biochemistry, The Ohio State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6DDCF-567F-8645-BCC7-4F4908507BE1}"/>
              </a:ext>
            </a:extLst>
          </p:cNvPr>
          <p:cNvSpPr txBox="1"/>
          <p:nvPr/>
        </p:nvSpPr>
        <p:spPr>
          <a:xfrm>
            <a:off x="3907038" y="2696228"/>
            <a:ext cx="3425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Rosetta with IM data</a:t>
            </a:r>
            <a:endParaRPr lang="en-US" sz="3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20163E87-06AD-E349-A409-305AD2849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2" b="20907"/>
          <a:stretch/>
        </p:blipFill>
        <p:spPr>
          <a:xfrm>
            <a:off x="7099300" y="1847312"/>
            <a:ext cx="4445548" cy="243750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DDA5AE6-8B44-CE4F-8724-0F0A29CDBE96}"/>
              </a:ext>
            </a:extLst>
          </p:cNvPr>
          <p:cNvGrpSpPr/>
          <p:nvPr/>
        </p:nvGrpSpPr>
        <p:grpSpPr>
          <a:xfrm>
            <a:off x="478626" y="2921568"/>
            <a:ext cx="3151461" cy="553998"/>
            <a:chOff x="533400" y="1883545"/>
            <a:chExt cx="3151461" cy="55399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680EEC-9E87-E64F-BEE6-A98DA240ABAA}"/>
                </a:ext>
              </a:extLst>
            </p:cNvPr>
            <p:cNvSpPr/>
            <p:nvPr/>
          </p:nvSpPr>
          <p:spPr>
            <a:xfrm>
              <a:off x="533400" y="1948006"/>
              <a:ext cx="380795" cy="42507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E90DD8-22E5-1A40-AE8E-330B87F2C105}"/>
                </a:ext>
              </a:extLst>
            </p:cNvPr>
            <p:cNvSpPr/>
            <p:nvPr/>
          </p:nvSpPr>
          <p:spPr>
            <a:xfrm>
              <a:off x="926236" y="1948006"/>
              <a:ext cx="380795" cy="4250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FD6D6D1-E436-2D49-A1A4-DFFF97355B0D}"/>
                </a:ext>
              </a:extLst>
            </p:cNvPr>
            <p:cNvSpPr/>
            <p:nvPr/>
          </p:nvSpPr>
          <p:spPr>
            <a:xfrm>
              <a:off x="1314288" y="1948006"/>
              <a:ext cx="380795" cy="42507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BA64D7-C124-8341-8452-61554C0B7D04}"/>
                </a:ext>
              </a:extLst>
            </p:cNvPr>
            <p:cNvSpPr/>
            <p:nvPr/>
          </p:nvSpPr>
          <p:spPr>
            <a:xfrm>
              <a:off x="1710305" y="1948006"/>
              <a:ext cx="380795" cy="42507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B335C0-B2CC-FA4F-9B84-4ACC8FD095D0}"/>
                </a:ext>
              </a:extLst>
            </p:cNvPr>
            <p:cNvSpPr/>
            <p:nvPr/>
          </p:nvSpPr>
          <p:spPr>
            <a:xfrm>
              <a:off x="2095449" y="1948006"/>
              <a:ext cx="380795" cy="42507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B3525E-B120-A747-B4CF-A8E40DCE2F07}"/>
                </a:ext>
              </a:extLst>
            </p:cNvPr>
            <p:cNvSpPr/>
            <p:nvPr/>
          </p:nvSpPr>
          <p:spPr>
            <a:xfrm>
              <a:off x="3304066" y="1948006"/>
              <a:ext cx="380795" cy="42507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A3DE6-09FF-6D45-A0A5-9084B47C367A}"/>
                </a:ext>
              </a:extLst>
            </p:cNvPr>
            <p:cNvSpPr txBox="1"/>
            <p:nvPr/>
          </p:nvSpPr>
          <p:spPr>
            <a:xfrm>
              <a:off x="2543603" y="1883545"/>
              <a:ext cx="266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2488E3-BB17-5043-812F-11789130B32A}"/>
                </a:ext>
              </a:extLst>
            </p:cNvPr>
            <p:cNvSpPr txBox="1"/>
            <p:nvPr/>
          </p:nvSpPr>
          <p:spPr>
            <a:xfrm>
              <a:off x="2758057" y="1883545"/>
              <a:ext cx="266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B03689-68CD-DE4D-A504-06B11584057F}"/>
                </a:ext>
              </a:extLst>
            </p:cNvPr>
            <p:cNvSpPr txBox="1"/>
            <p:nvPr/>
          </p:nvSpPr>
          <p:spPr>
            <a:xfrm>
              <a:off x="3018040" y="1883545"/>
              <a:ext cx="266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/>
                <a:t>.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59C011-7046-D943-835B-E7C3C7721443}"/>
              </a:ext>
            </a:extLst>
          </p:cNvPr>
          <p:cNvCxnSpPr>
            <a:cxnSpLocks/>
          </p:cNvCxnSpPr>
          <p:nvPr/>
        </p:nvCxnSpPr>
        <p:spPr>
          <a:xfrm>
            <a:off x="3907038" y="3303442"/>
            <a:ext cx="3481897" cy="0"/>
          </a:xfrm>
          <a:prstGeom prst="straightConnector1">
            <a:avLst/>
          </a:prstGeom>
          <a:ln w="50800" cmpd="thickThin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6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General Command</a:t>
            </a:r>
            <a:br>
              <a:rPr lang="en-US" sz="2000" dirty="0"/>
            </a:br>
            <a:r>
              <a:rPr lang="en-US" sz="1500" dirty="0"/>
              <a:t>&lt;path/to/Rosetta&gt;/main/source/bin/</a:t>
            </a:r>
            <a:r>
              <a:rPr lang="en-US" sz="1500" dirty="0" err="1"/>
              <a:t>parcs_ccs_calc.default</a:t>
            </a:r>
            <a:r>
              <a:rPr lang="en-US" sz="1500" dirty="0"/>
              <a:t>.&lt;os&gt;&lt;compiler&gt;release </a:t>
            </a:r>
            <a:br>
              <a:rPr lang="en-US" sz="1500" dirty="0"/>
            </a:br>
            <a:r>
              <a:rPr lang="en-US" sz="1500" i="1" dirty="0"/>
              <a:t>-database</a:t>
            </a:r>
            <a:r>
              <a:rPr lang="en-US" sz="1500" dirty="0"/>
              <a:t> &lt;path/to/Rosetta&gt;/main/database </a:t>
            </a:r>
            <a:br>
              <a:rPr lang="en-US" sz="1500" dirty="0"/>
            </a:br>
            <a:r>
              <a:rPr lang="en-US" sz="1500" i="1" dirty="0"/>
              <a:t>-in:file:s</a:t>
            </a:r>
            <a:r>
              <a:rPr lang="en-US" sz="1500" dirty="0"/>
              <a:t> &lt;structure&gt; </a:t>
            </a:r>
            <a:r>
              <a:rPr lang="en-US" sz="1500" i="1" dirty="0"/>
              <a:t>-ccs_nrots</a:t>
            </a:r>
            <a:r>
              <a:rPr lang="en-US" sz="1500" dirty="0"/>
              <a:t> &lt;number_of_rotations&gt; </a:t>
            </a:r>
            <a:br>
              <a:rPr lang="en-US" sz="1500" dirty="0"/>
            </a:br>
            <a:r>
              <a:rPr lang="en-US" sz="1500" i="1" dirty="0"/>
              <a:t>-ccs_prad</a:t>
            </a:r>
            <a:r>
              <a:rPr lang="en-US" sz="1500" dirty="0"/>
              <a:t> &lt;probe_radius_in_angstroms&gt; </a:t>
            </a:r>
            <a:br>
              <a:rPr lang="en-US" sz="1500" dirty="0"/>
            </a:br>
            <a:r>
              <a:rPr lang="en-US" sz="1700" i="1" dirty="0"/>
              <a:t>-out:file:o</a:t>
            </a:r>
            <a:r>
              <a:rPr lang="en-US" sz="1700" dirty="0"/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8B676-8FD5-7241-84BB-D81508D2DD3B}"/>
              </a:ext>
            </a:extLst>
          </p:cNvPr>
          <p:cNvSpPr txBox="1"/>
          <p:nvPr/>
        </p:nvSpPr>
        <p:spPr>
          <a:xfrm>
            <a:off x="-49875" y="1884690"/>
            <a:ext cx="6319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Example usage of PARCS application to predict CCS of ubiquitin (PDB ID: 1UBQ)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5E51E-B703-6242-BDB2-98747F8AC4EC}"/>
              </a:ext>
            </a:extLst>
          </p:cNvPr>
          <p:cNvSpPr txBox="1"/>
          <p:nvPr/>
        </p:nvSpPr>
        <p:spPr>
          <a:xfrm>
            <a:off x="-1" y="2438400"/>
            <a:ext cx="887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 Create new directory and enter this directory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mkdir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cd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516097-17F2-0546-813C-41319793E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5340BA-247B-7B46-BFF7-5E4D78B16A90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B658E-0EFE-E645-8252-09CE16018891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7ED573-8E93-834F-A659-33DB960A0E0D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59C321-8EE0-E74E-972C-418F72B0C8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74C8D735-E569-FE45-B54A-E7C8B2EFA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343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General Command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parcs_ccs_calc.default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41C5-6B67-D347-A3C5-BC3C276B9278}"/>
              </a:ext>
            </a:extLst>
          </p:cNvPr>
          <p:cNvSpPr txBox="1"/>
          <p:nvPr/>
        </p:nvSpPr>
        <p:spPr>
          <a:xfrm>
            <a:off x="-49875" y="1884690"/>
            <a:ext cx="75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A101B1-9279-3F47-8F74-20314D8F1FF8}"/>
              </a:ext>
            </a:extLst>
          </p:cNvPr>
          <p:cNvSpPr txBox="1"/>
          <p:nvPr/>
        </p:nvSpPr>
        <p:spPr>
          <a:xfrm>
            <a:off x="-1" y="2438400"/>
            <a:ext cx="887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 Create new directory and enter this directory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mkdir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cd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D2EE53-1033-7F4B-80DE-9C604CB0D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764D76-D1DC-D44F-9874-C4C056090E70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C4295-43A3-894B-8C8F-BEF691D6A3E7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722CB8-C297-BE44-95CD-76F555B05DDE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4E0A48-E393-FB48-A00B-AE65B3891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9763B898-681A-934F-A934-8BE98D47F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95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General Command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parcs_ccs_calc.default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41C5-6B67-D347-A3C5-BC3C276B9278}"/>
              </a:ext>
            </a:extLst>
          </p:cNvPr>
          <p:cNvSpPr txBox="1"/>
          <p:nvPr/>
        </p:nvSpPr>
        <p:spPr>
          <a:xfrm>
            <a:off x="-49875" y="1884690"/>
            <a:ext cx="75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D0772-F89B-274E-AD54-D0A72612DACC}"/>
              </a:ext>
            </a:extLst>
          </p:cNvPr>
          <p:cNvSpPr txBox="1"/>
          <p:nvPr/>
        </p:nvSpPr>
        <p:spPr>
          <a:xfrm>
            <a:off x="-1" y="2438400"/>
            <a:ext cx="887730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Create new directory and enter this directory</a:t>
            </a:r>
            <a:br>
              <a:rPr lang="en-US" sz="1600" dirty="0"/>
            </a:br>
            <a:r>
              <a:rPr lang="en-US" sz="1600" dirty="0"/>
              <a:t>	&gt; mkdir </a:t>
            </a:r>
            <a:r>
              <a:rPr lang="en-US" sz="1600" dirty="0" err="1"/>
              <a:t>calculate_ccs_for_known_structure</a:t>
            </a:r>
            <a:br>
              <a:rPr lang="en-US" sz="1600" dirty="0"/>
            </a:br>
            <a:r>
              <a:rPr lang="en-US" sz="1600" dirty="0"/>
              <a:t>	&gt; cd </a:t>
            </a:r>
            <a:r>
              <a:rPr lang="en-US" sz="1600" dirty="0" err="1"/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B627F4-E653-694D-AF31-F125A3302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C03ABA-3582-9946-9B9D-140718F4DA3C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CBCBB-D653-D24E-B323-97E938E06138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C9C8CD-B7CD-4243-9A8B-6F85064025D9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322F7C-5C59-F940-B57B-ED0EE4714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F0CE070B-B7DD-6A43-8566-1B96C77C4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827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General Command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parcs_ccs_calc.default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41C5-6B67-D347-A3C5-BC3C276B9278}"/>
              </a:ext>
            </a:extLst>
          </p:cNvPr>
          <p:cNvSpPr txBox="1"/>
          <p:nvPr/>
        </p:nvSpPr>
        <p:spPr>
          <a:xfrm>
            <a:off x="-49875" y="1884690"/>
            <a:ext cx="75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D0772-F89B-274E-AD54-D0A72612DACC}"/>
              </a:ext>
            </a:extLst>
          </p:cNvPr>
          <p:cNvSpPr txBox="1"/>
          <p:nvPr/>
        </p:nvSpPr>
        <p:spPr>
          <a:xfrm>
            <a:off x="-1" y="2438400"/>
            <a:ext cx="887730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1. Create new directory and enter this directory</a:t>
            </a:r>
            <a:br>
              <a:rPr lang="en-US" sz="1500" dirty="0"/>
            </a:br>
            <a:r>
              <a:rPr lang="en-US" sz="1500" dirty="0"/>
              <a:t>	&gt; mkdir </a:t>
            </a:r>
            <a:r>
              <a:rPr lang="en-US" sz="1500" dirty="0" err="1"/>
              <a:t>calculate_ccs_for_known_structure</a:t>
            </a:r>
            <a:br>
              <a:rPr lang="en-US" sz="1500" dirty="0"/>
            </a:br>
            <a:r>
              <a:rPr lang="en-US" sz="1500" dirty="0"/>
              <a:t>	&gt; cd </a:t>
            </a:r>
            <a:r>
              <a:rPr lang="en-US" sz="1500" dirty="0" err="1"/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600" dirty="0"/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6AD638-B810-4648-97A9-7E9360B9E0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FD531D-FB2E-114A-B9D9-9F44C8C93542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4237A-9BF9-0A48-9EE1-85A6A0BB1003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251521-CA7C-0C48-A890-9FB97E18CCEC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D96252-D2D2-0F4C-87BC-8A28C7732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EF183FD0-A86C-FE4A-A6FB-C13B57663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94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General Command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parcs_ccs_calc.default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41C5-6B67-D347-A3C5-BC3C276B9278}"/>
              </a:ext>
            </a:extLst>
          </p:cNvPr>
          <p:cNvSpPr txBox="1"/>
          <p:nvPr/>
        </p:nvSpPr>
        <p:spPr>
          <a:xfrm>
            <a:off x="-49875" y="1884690"/>
            <a:ext cx="75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D0772-F89B-274E-AD54-D0A72612DACC}"/>
              </a:ext>
            </a:extLst>
          </p:cNvPr>
          <p:cNvSpPr txBox="1"/>
          <p:nvPr/>
        </p:nvSpPr>
        <p:spPr>
          <a:xfrm>
            <a:off x="-1" y="2438400"/>
            <a:ext cx="88773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1. Create new directory and enter this directory</a:t>
            </a:r>
            <a:br>
              <a:rPr lang="en-US" sz="1500" dirty="0"/>
            </a:br>
            <a:r>
              <a:rPr lang="en-US" sz="1500" dirty="0"/>
              <a:t>	&gt; mkdir </a:t>
            </a:r>
            <a:r>
              <a:rPr lang="en-US" sz="1500" dirty="0" err="1"/>
              <a:t>calculate_ccs_for_known_structure</a:t>
            </a:r>
            <a:br>
              <a:rPr lang="en-US" sz="1500" dirty="0"/>
            </a:br>
            <a:r>
              <a:rPr lang="en-US" sz="1500" dirty="0"/>
              <a:t>	&gt; cd </a:t>
            </a:r>
            <a:r>
              <a:rPr lang="en-US" sz="1500" dirty="0" err="1"/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/>
              <a:t>2. Download PDB structure from database</a:t>
            </a:r>
          </a:p>
          <a:p>
            <a:r>
              <a:rPr lang="en-US" sz="1600" dirty="0"/>
              <a:t>3.  Prepare the PDB file with </a:t>
            </a:r>
            <a:r>
              <a:rPr lang="en-US" sz="1600" dirty="0" err="1"/>
              <a:t>clean_pdb.py</a:t>
            </a:r>
            <a:r>
              <a:rPr lang="en-US" sz="1600" dirty="0"/>
              <a:t> script found in Rosetta</a:t>
            </a:r>
          </a:p>
          <a:p>
            <a:r>
              <a:rPr lang="en-US" sz="1600" dirty="0"/>
              <a:t>	&gt; python &lt;path/to/Rosetta&gt;/tools/</a:t>
            </a:r>
            <a:r>
              <a:rPr lang="en-US" sz="1600" dirty="0" err="1"/>
              <a:t>protein_tools</a:t>
            </a:r>
            <a:r>
              <a:rPr lang="en-US" sz="1600" dirty="0"/>
              <a:t>/scripts/</a:t>
            </a:r>
            <a:r>
              <a:rPr lang="en-US" sz="1600" dirty="0" err="1"/>
              <a:t>clean_pdb.py</a:t>
            </a:r>
            <a:r>
              <a:rPr lang="en-US" sz="1600" dirty="0"/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9A180-2B5E-E145-AEED-B713002DE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78D253-2EA1-3543-AADD-33FEC29DBDC4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BFCDFA-5607-2442-B555-44B71F821EDA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FC72E3-4F10-1342-94A4-FA369AD7BA0C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7B5D928-DA83-A84A-875F-0ED864995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D6E98E72-F687-C640-8227-FAB8622A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7626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General Command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parcs_ccs_calc.default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41C5-6B67-D347-A3C5-BC3C276B9278}"/>
              </a:ext>
            </a:extLst>
          </p:cNvPr>
          <p:cNvSpPr txBox="1"/>
          <p:nvPr/>
        </p:nvSpPr>
        <p:spPr>
          <a:xfrm>
            <a:off x="-49875" y="1884690"/>
            <a:ext cx="75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D0772-F89B-274E-AD54-D0A72612DACC}"/>
              </a:ext>
            </a:extLst>
          </p:cNvPr>
          <p:cNvSpPr txBox="1"/>
          <p:nvPr/>
        </p:nvSpPr>
        <p:spPr>
          <a:xfrm>
            <a:off x="-1" y="2438400"/>
            <a:ext cx="88773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1. Create new directory and enter this directory</a:t>
            </a:r>
            <a:br>
              <a:rPr lang="en-US" sz="1500" dirty="0"/>
            </a:br>
            <a:r>
              <a:rPr lang="en-US" sz="1500" dirty="0"/>
              <a:t>	&gt; mkdir </a:t>
            </a:r>
            <a:r>
              <a:rPr lang="en-US" sz="1500" dirty="0" err="1"/>
              <a:t>calculate_ccs_for_known_structure</a:t>
            </a:r>
            <a:br>
              <a:rPr lang="en-US" sz="1500" dirty="0"/>
            </a:br>
            <a:r>
              <a:rPr lang="en-US" sz="1500" dirty="0"/>
              <a:t>	&gt; cd </a:t>
            </a:r>
            <a:r>
              <a:rPr lang="en-US" sz="1500" dirty="0" err="1"/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/>
              <a:t>2. Download PDB structure from database</a:t>
            </a:r>
          </a:p>
          <a:p>
            <a:r>
              <a:rPr lang="en-US" sz="1500" dirty="0"/>
              <a:t>3.  Prepare the PDB file with </a:t>
            </a:r>
            <a:r>
              <a:rPr lang="en-US" sz="1500" dirty="0" err="1"/>
              <a:t>clean_pdb.py</a:t>
            </a:r>
            <a:r>
              <a:rPr lang="en-US" sz="1500" dirty="0"/>
              <a:t> script found in Rosetta</a:t>
            </a:r>
          </a:p>
          <a:p>
            <a:r>
              <a:rPr lang="en-US" sz="1500" dirty="0"/>
              <a:t>	&gt; python &lt;path/to/Rosetta&gt;/tools/</a:t>
            </a:r>
            <a:r>
              <a:rPr lang="en-US" sz="1500" dirty="0" err="1"/>
              <a:t>protein_tools</a:t>
            </a:r>
            <a:r>
              <a:rPr lang="en-US" sz="1500" dirty="0"/>
              <a:t>/scripts/</a:t>
            </a:r>
            <a:r>
              <a:rPr lang="en-US" sz="1500" dirty="0" err="1"/>
              <a:t>clean_pdb.py</a:t>
            </a:r>
            <a:r>
              <a:rPr lang="en-US" sz="1500" dirty="0"/>
              <a:t> 1UBQ.pdb A </a:t>
            </a:r>
          </a:p>
          <a:p>
            <a:r>
              <a:rPr lang="en-US" sz="1600" dirty="0"/>
              <a:t>4. Predict the CCS with 250 random rotations and a probe radius of 1.0 and save output file </a:t>
            </a:r>
            <a:br>
              <a:rPr lang="en-US" sz="1600" dirty="0"/>
            </a:br>
            <a:r>
              <a:rPr lang="en-US" sz="1600" dirty="0"/>
              <a:t>     as ‘1ubq_predicted_ccs.txt’ with the following command.</a:t>
            </a:r>
          </a:p>
          <a:p>
            <a:r>
              <a:rPr lang="en-US" sz="1600" dirty="0"/>
              <a:t>	&gt; &lt;path/to/Rosetta&gt;/main/source/bin/parcs_ccs_calc.default.linuxgccrelease </a:t>
            </a:r>
            <a:r>
              <a:rPr lang="en-US" sz="1600" i="1" dirty="0"/>
              <a:t>-database</a:t>
            </a:r>
            <a:r>
              <a:rPr lang="en-US" sz="1600" dirty="0"/>
              <a:t> &lt;path/to/Rosetta&gt;/main/database </a:t>
            </a:r>
            <a:r>
              <a:rPr lang="en-US" sz="1600" i="1" dirty="0"/>
              <a:t>-in:file:s</a:t>
            </a:r>
            <a:r>
              <a:rPr lang="en-US" sz="1600" dirty="0"/>
              <a:t> 1UBQ_A.pdb </a:t>
            </a:r>
            <a:r>
              <a:rPr lang="en-US" sz="1600" i="1" dirty="0"/>
              <a:t>-ccs_nrots </a:t>
            </a:r>
            <a:r>
              <a:rPr lang="en-US" sz="1600" dirty="0"/>
              <a:t>250</a:t>
            </a:r>
            <a:r>
              <a:rPr lang="en-US" sz="1600" i="1" dirty="0"/>
              <a:t> -ccs_prad </a:t>
            </a:r>
            <a:r>
              <a:rPr lang="en-US" sz="1600" dirty="0"/>
              <a:t>1.0 </a:t>
            </a:r>
            <a:r>
              <a:rPr lang="en-US" sz="1600" i="1" dirty="0"/>
              <a:t>-out:file:o </a:t>
            </a:r>
            <a:r>
              <a:rPr lang="en-US" sz="1600" dirty="0"/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9A180-2B5E-E145-AEED-B713002DE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3EBDA-B529-884C-8DAB-C9BB6255932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00940-7AD8-8B4E-BB9F-DDC699F9E63F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C77325-423E-6748-82EE-4832EDB6F0CF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85815C-A65A-1E4E-BDA5-0544B2E5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63BDCE75-7722-F041-AA6E-0EC361C86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017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214553-653F-474C-970E-E0A4C1EC1C06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D2720E-DDFB-2D49-8DA4-590CC5BE1710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ADD138-38DA-D14F-A6F8-F219366B14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0A43B154-F51E-584F-8417-603BC6BB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</a:rPr>
              <a:t>General Command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parcs_ccs_calc.default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141C5-6B67-D347-A3C5-BC3C276B9278}"/>
              </a:ext>
            </a:extLst>
          </p:cNvPr>
          <p:cNvSpPr txBox="1"/>
          <p:nvPr/>
        </p:nvSpPr>
        <p:spPr>
          <a:xfrm>
            <a:off x="-49875" y="1884690"/>
            <a:ext cx="7562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7D0772-F89B-274E-AD54-D0A72612DACC}"/>
              </a:ext>
            </a:extLst>
          </p:cNvPr>
          <p:cNvSpPr txBox="1"/>
          <p:nvPr/>
        </p:nvSpPr>
        <p:spPr>
          <a:xfrm>
            <a:off x="-1" y="2438400"/>
            <a:ext cx="88773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1. Create new directory and enter this directory</a:t>
            </a:r>
            <a:br>
              <a:rPr lang="en-US" sz="1500" dirty="0"/>
            </a:br>
            <a:r>
              <a:rPr lang="en-US" sz="1500" dirty="0"/>
              <a:t>	&gt; mkdir </a:t>
            </a:r>
            <a:r>
              <a:rPr lang="en-US" sz="1500" dirty="0" err="1"/>
              <a:t>calculate_ccs_for_known_structure</a:t>
            </a:r>
            <a:br>
              <a:rPr lang="en-US" sz="1500" dirty="0"/>
            </a:br>
            <a:r>
              <a:rPr lang="en-US" sz="1500" dirty="0"/>
              <a:t>	&gt; cd </a:t>
            </a:r>
            <a:r>
              <a:rPr lang="en-US" sz="1500" dirty="0" err="1"/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/>
              <a:t>2. Download PDB structure from database</a:t>
            </a:r>
          </a:p>
          <a:p>
            <a:r>
              <a:rPr lang="en-US" sz="1500" dirty="0"/>
              <a:t>3.  Prepare the PDB file with </a:t>
            </a:r>
            <a:r>
              <a:rPr lang="en-US" sz="1500" dirty="0" err="1"/>
              <a:t>clean_pdb.py</a:t>
            </a:r>
            <a:r>
              <a:rPr lang="en-US" sz="1500" dirty="0"/>
              <a:t> script found in Rosetta</a:t>
            </a:r>
          </a:p>
          <a:p>
            <a:r>
              <a:rPr lang="en-US" sz="1500" dirty="0"/>
              <a:t>	&gt; python &lt;path/to/Rosetta&gt;/tools/</a:t>
            </a:r>
            <a:r>
              <a:rPr lang="en-US" sz="1500" dirty="0" err="1"/>
              <a:t>protein_tools</a:t>
            </a:r>
            <a:r>
              <a:rPr lang="en-US" sz="1500" dirty="0"/>
              <a:t>/scripts/</a:t>
            </a:r>
            <a:r>
              <a:rPr lang="en-US" sz="1500" dirty="0" err="1"/>
              <a:t>clean_pdb.py</a:t>
            </a:r>
            <a:r>
              <a:rPr lang="en-US" sz="1500" dirty="0"/>
              <a:t> 1UBQ.pdb A </a:t>
            </a:r>
          </a:p>
          <a:p>
            <a:r>
              <a:rPr lang="en-US" sz="1500" dirty="0"/>
              <a:t>4. Predict the CCS with 250 random rotations and a probe radius of 1.0 and save output file </a:t>
            </a:r>
            <a:br>
              <a:rPr lang="en-US" sz="1500" dirty="0"/>
            </a:br>
            <a:r>
              <a:rPr lang="en-US" sz="1500" dirty="0"/>
              <a:t>     as ‘1ubq_predicted_ccs.txt’ with the following command.</a:t>
            </a:r>
          </a:p>
          <a:p>
            <a:r>
              <a:rPr lang="en-US" sz="1500" dirty="0"/>
              <a:t>	&gt; &lt;path/to/Rosetta&gt;/main/source/bin/parcs_ccs_calc.default.linuxgccrelease </a:t>
            </a:r>
            <a:r>
              <a:rPr lang="en-US" sz="1500" i="1" dirty="0"/>
              <a:t>-database</a:t>
            </a:r>
            <a:r>
              <a:rPr lang="en-US" sz="1500" dirty="0"/>
              <a:t> &lt;path/to/Rosetta&gt;/main/database </a:t>
            </a:r>
            <a:r>
              <a:rPr lang="en-US" sz="1500" i="1" dirty="0"/>
              <a:t>-in:file:s</a:t>
            </a:r>
            <a:r>
              <a:rPr lang="en-US" sz="1500" dirty="0"/>
              <a:t> 1UBQ_A.pdb </a:t>
            </a:r>
            <a:r>
              <a:rPr lang="en-US" sz="1500" i="1" dirty="0"/>
              <a:t>-ccs_nrots </a:t>
            </a:r>
            <a:r>
              <a:rPr lang="en-US" sz="1500" dirty="0"/>
              <a:t>250</a:t>
            </a:r>
            <a:r>
              <a:rPr lang="en-US" sz="1500" i="1" dirty="0"/>
              <a:t> -ccs_prad </a:t>
            </a:r>
            <a:r>
              <a:rPr lang="en-US" sz="1500" dirty="0"/>
              <a:t>1.0 </a:t>
            </a:r>
            <a:r>
              <a:rPr lang="en-US" sz="1500" i="1" dirty="0"/>
              <a:t>-out:file:o </a:t>
            </a:r>
            <a:r>
              <a:rPr lang="en-US" sz="1500" dirty="0"/>
              <a:t>1ubq_predicted_ccs.txt’</a:t>
            </a:r>
            <a:r>
              <a:rPr lang="en-US" sz="1600" dirty="0"/>
              <a:t>  </a:t>
            </a:r>
          </a:p>
          <a:p>
            <a:r>
              <a:rPr lang="en-US" sz="1600" dirty="0"/>
              <a:t>5. 1ubq_predicted_ccs.txt contains the name of the file and CCS value in Å</a:t>
            </a:r>
            <a:r>
              <a:rPr lang="en-US" sz="1600" baseline="30000" dirty="0"/>
              <a:t>2</a:t>
            </a:r>
            <a:r>
              <a:rPr lang="en-US" sz="1600" dirty="0"/>
              <a:t> as shown below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9A180-2B5E-E145-AEED-B713002DE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3928" r="34829" b="40165"/>
          <a:stretch/>
        </p:blipFill>
        <p:spPr>
          <a:xfrm>
            <a:off x="0" y="5601770"/>
            <a:ext cx="2088288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162FC8-CF4C-B54D-9BE5-C123A9A36041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4434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6381812" cy="1738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600" dirty="0"/>
              <a:t>&lt;path/to/Rosetta&gt;/main/source/bin/score.default.&lt;os&gt;&lt;compiler&gt;release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/>
              <a:t>-ccs_exp</a:t>
            </a:r>
            <a:r>
              <a:rPr lang="en-US" sz="1600" dirty="0"/>
              <a:t> &lt;experimental_ccs_data&gt; </a:t>
            </a:r>
            <a:r>
              <a:rPr lang="en-US" sz="1600" i="1" dirty="0"/>
              <a:t>-score:patch</a:t>
            </a:r>
            <a:r>
              <a:rPr lang="en-US" sz="1600" dirty="0"/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744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Create new directory and enter this directory</a:t>
            </a:r>
          </a:p>
          <a:p>
            <a:pPr lvl="1"/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Use Robetta websever (</a:t>
            </a:r>
            <a:r>
              <a:rPr lang="en-US" sz="1500" u="sng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Create a flags file (1ubq_abinitio_flags) for the ab initio structure generation protocol with these flags.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-in:file:fasta  1UBQ_A.fasta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-in:file:frag3  t001_.200.3mers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-in:file:frag9  t001_.200.9mers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-psipred_ss2  t001_.psipred_ss2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-nstruct 10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-abinitio:relax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-use_filters true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-abinitio::increase_cycles 10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-abinitio::rg_reweight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-abinitio::rsd_wt_helix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-abinitio::rsd_wt_loop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-ex1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-ex2aro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-relax::fast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-out:file:silent ./fold_silent.out</a:t>
            </a:r>
          </a:p>
        </p:txBody>
      </p:sp>
    </p:spTree>
    <p:extLst>
      <p:ext uri="{BB962C8B-B14F-4D97-AF65-F5344CB8AC3E}">
        <p14:creationId xmlns:p14="http://schemas.microsoft.com/office/powerpoint/2010/main" val="42651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Use Robetta websever (</a:t>
            </a:r>
            <a:r>
              <a:rPr lang="en-US" sz="1500" u="sng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Create a flags file (1ubq_abinitio_flags) for the ab initio structure generation protocol with these flags.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-in:file:fasta  1UBQ_A.fasta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-in:file:frag3  t001_.200.3mers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-in:file:frag9  t001_.200.9mers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-psipred_ss2  t001_.psipred_ss2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-nstruct 10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-abinitio:relax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-use_filters true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-abinitio::increase_cycles 10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-abinitio::rg_reweight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-abinitio::rsd_wt_helix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-abinitio::rsd_wt_loop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-ex1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-ex2aro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-relax::fast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-out:file:silent ./fold_silent.out</a:t>
            </a:r>
          </a:p>
        </p:txBody>
      </p:sp>
    </p:spTree>
    <p:extLst>
      <p:ext uri="{BB962C8B-B14F-4D97-AF65-F5344CB8AC3E}">
        <p14:creationId xmlns:p14="http://schemas.microsoft.com/office/powerpoint/2010/main" val="2983525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Create a flags file (1ubq_abinitio_flags) for the ab initio structure generation protocol with these flags. 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-in:file:fasta  1UBQ_A.fasta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-in:file:frag3  t001_.200.3mers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-in:file:frag9  t001_.200.9mers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-psipred_ss2  t001_.psipred_ss2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-nstruct 10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-abinitio:relax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-use_filters true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-abinitio::increase_cycles 10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-abinitio::rg_reweight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-abinitio::rsd_wt_helix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-abinitio::rsd_wt_loop 0.5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-ex1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-ex2aro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-relax::fast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-out:file:silent ./fold_silent.out</a:t>
            </a:r>
          </a:p>
        </p:txBody>
      </p:sp>
    </p:spTree>
    <p:extLst>
      <p:ext uri="{BB962C8B-B14F-4D97-AF65-F5344CB8AC3E}">
        <p14:creationId xmlns:p14="http://schemas.microsoft.com/office/powerpoint/2010/main" val="377538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617A41-FECE-964D-8320-ED137D8D48CA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4718261" y="3429000"/>
            <a:ext cx="247839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E3233-C562-D94F-AC36-B94399556F06}"/>
              </a:ext>
            </a:extLst>
          </p:cNvPr>
          <p:cNvGrpSpPr/>
          <p:nvPr/>
        </p:nvGrpSpPr>
        <p:grpSpPr>
          <a:xfrm>
            <a:off x="7196659" y="2700858"/>
            <a:ext cx="1456283" cy="1456283"/>
            <a:chOff x="9977958" y="2662758"/>
            <a:chExt cx="1456283" cy="14562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194E7C-BBD6-B143-A822-CC488CE1CD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7958" y="2662758"/>
              <a:ext cx="1456283" cy="1456283"/>
            </a:xfrm>
            <a:prstGeom prst="ellipse">
              <a:avLst/>
            </a:prstGeom>
            <a:solidFill>
              <a:schemeClr val="bg1">
                <a:lumMod val="65000"/>
                <a:alpha val="93000"/>
              </a:schemeClr>
            </a:solidFill>
            <a:ln w="381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17AD0F9-C25F-4842-A987-F2159DE61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10226579" y="2869681"/>
              <a:ext cx="959041" cy="104243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FF97E40-9B88-5E4C-90BC-42E0277F91B7}"/>
              </a:ext>
            </a:extLst>
          </p:cNvPr>
          <p:cNvSpPr txBox="1"/>
          <p:nvPr/>
        </p:nvSpPr>
        <p:spPr>
          <a:xfrm>
            <a:off x="2400300" y="1942423"/>
            <a:ext cx="320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Tutorial 1: CCS calculation with PARCS in Rosetta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78281D-D68C-2948-B9E6-2646AAAF1E13}"/>
              </a:ext>
            </a:extLst>
          </p:cNvPr>
          <p:cNvSpPr txBox="1"/>
          <p:nvPr/>
        </p:nvSpPr>
        <p:spPr>
          <a:xfrm>
            <a:off x="6322174" y="1942422"/>
            <a:ext cx="320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Tutorial 2: Structure prediction with IM Score term in Rosetta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3EF3FC-59B1-5147-9FED-B4A1BB1ABC26}"/>
              </a:ext>
            </a:extLst>
          </p:cNvPr>
          <p:cNvGrpSpPr/>
          <p:nvPr/>
        </p:nvGrpSpPr>
        <p:grpSpPr>
          <a:xfrm>
            <a:off x="3097369" y="2700858"/>
            <a:ext cx="1700441" cy="1456283"/>
            <a:chOff x="5931391" y="2662755"/>
            <a:chExt cx="1700441" cy="14562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98B46C-75D8-1543-8DC9-21D83E8AD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6000" y="2662755"/>
              <a:ext cx="1456283" cy="1456283"/>
            </a:xfrm>
            <a:prstGeom prst="ellipse">
              <a:avLst/>
            </a:prstGeom>
            <a:solidFill>
              <a:schemeClr val="bg1">
                <a:lumMod val="65000"/>
                <a:alpha val="93000"/>
              </a:schemeClr>
            </a:solidFill>
            <a:ln w="381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699B22D3-E26B-6D49-9354-B1453DAA2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91" y="2955627"/>
              <a:ext cx="1700441" cy="95649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D1180F-60B3-744C-BA93-89EF9D97ED40}"/>
              </a:ext>
            </a:extLst>
          </p:cNvPr>
          <p:cNvSpPr txBox="1"/>
          <p:nvPr/>
        </p:nvSpPr>
        <p:spPr>
          <a:xfrm>
            <a:off x="-3126" y="28722"/>
            <a:ext cx="1713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Overview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169D5-D9AA-8B46-8BB5-810A6A3B0D5B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5195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 </a:t>
            </a:r>
          </a:p>
          <a:p>
            <a:r>
              <a:rPr lang="en-US" sz="1000" dirty="0"/>
              <a:t>	-in:file:fasta  1UBQ_A.fasta</a:t>
            </a:r>
          </a:p>
          <a:p>
            <a:r>
              <a:rPr lang="en-US" sz="1000" dirty="0"/>
              <a:t>	-in:file:frag3  t001_.200.3mers</a:t>
            </a:r>
          </a:p>
          <a:p>
            <a:r>
              <a:rPr lang="en-US" sz="1000" dirty="0"/>
              <a:t>	-in:file:frag9  t001_.200.9mers</a:t>
            </a:r>
          </a:p>
          <a:p>
            <a:r>
              <a:rPr lang="en-US" sz="1000" dirty="0"/>
              <a:t>	-psipred_ss2  t001_.psipred_ss2</a:t>
            </a:r>
          </a:p>
          <a:p>
            <a:r>
              <a:rPr lang="en-US" sz="1000" dirty="0"/>
              <a:t>	-nstruct 10</a:t>
            </a:r>
          </a:p>
          <a:p>
            <a:r>
              <a:rPr lang="en-US" sz="1000" dirty="0"/>
              <a:t>	-abinitio:relax</a:t>
            </a:r>
          </a:p>
          <a:p>
            <a:r>
              <a:rPr lang="en-US" sz="1000" dirty="0"/>
              <a:t>	-use_filters true</a:t>
            </a:r>
          </a:p>
          <a:p>
            <a:r>
              <a:rPr lang="en-US" sz="1000" dirty="0"/>
              <a:t>	-abinitio::increase_cycles 10</a:t>
            </a:r>
          </a:p>
          <a:p>
            <a:r>
              <a:rPr lang="en-US" sz="1000" dirty="0"/>
              <a:t>	-abinitio::rg_reweight 0.5</a:t>
            </a:r>
          </a:p>
          <a:p>
            <a:r>
              <a:rPr lang="en-US" sz="1000" dirty="0"/>
              <a:t>	-abinitio::rsd_wt_helix 0.5</a:t>
            </a:r>
          </a:p>
          <a:p>
            <a:r>
              <a:rPr lang="en-US" sz="1000" dirty="0"/>
              <a:t>	-abinitio::rsd_wt_loop 0.5</a:t>
            </a:r>
          </a:p>
          <a:p>
            <a:r>
              <a:rPr lang="en-US" sz="1000" dirty="0"/>
              <a:t>	-ex1</a:t>
            </a:r>
          </a:p>
          <a:p>
            <a:r>
              <a:rPr lang="en-US" sz="1000" dirty="0"/>
              <a:t>	-ex2aro</a:t>
            </a:r>
          </a:p>
          <a:p>
            <a:r>
              <a:rPr lang="en-US" sz="1000" dirty="0"/>
              <a:t>	-relax::fast</a:t>
            </a:r>
          </a:p>
          <a:p>
            <a:r>
              <a:rPr lang="en-US" sz="1000" dirty="0"/>
              <a:t>	-out:file:silent ./fold_silent.out</a:t>
            </a:r>
          </a:p>
        </p:txBody>
      </p:sp>
    </p:spTree>
    <p:extLst>
      <p:ext uri="{BB962C8B-B14F-4D97-AF65-F5344CB8AC3E}">
        <p14:creationId xmlns:p14="http://schemas.microsoft.com/office/powerpoint/2010/main" val="273706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/>
              <a:t>Run the AbinitioRelax command on the terminal window with this command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dirty="0"/>
              <a:t> </a:t>
            </a:r>
            <a:r>
              <a:rPr lang="en-US" sz="1200" dirty="0"/>
              <a:t>&gt; &lt;path/to/Rosetta&gt;/main/source/bin/AbinitioRelax.linuxgccrelease</a:t>
            </a:r>
            <a:r>
              <a:rPr lang="en-US" sz="800" dirty="0"/>
              <a:t>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br>
              <a:rPr lang="en-US" sz="800" dirty="0"/>
            </a:br>
            <a:r>
              <a:rPr lang="en-US" sz="800" dirty="0"/>
              <a:t>	@1ubq_abinitio_flags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/>
              <a:t>Run the AbinitioRelax command on the terminal window with this command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dirty="0"/>
              <a:t> </a:t>
            </a:r>
            <a:r>
              <a:rPr lang="en-US" sz="1200" dirty="0"/>
              <a:t>&gt; </a:t>
            </a:r>
            <a:r>
              <a:rPr lang="en-US" sz="800" dirty="0"/>
              <a:t>&lt;path/to/Rosetta&gt;/main/source/bin/AbinitioRelax.linuxgccrelease </a:t>
            </a:r>
            <a:r>
              <a:rPr lang="en-US" sz="1200" i="1" dirty="0"/>
              <a:t>-database</a:t>
            </a:r>
            <a:r>
              <a:rPr lang="en-US" sz="1200" dirty="0"/>
              <a:t> &lt;path/to/Rosetta&gt;/main/database</a:t>
            </a:r>
            <a:r>
              <a:rPr lang="en-US" sz="800" dirty="0"/>
              <a:t> </a:t>
            </a:r>
            <a:br>
              <a:rPr lang="en-US" sz="800" dirty="0"/>
            </a:br>
            <a:r>
              <a:rPr lang="en-US" sz="800" dirty="0"/>
              <a:t>	@1ubq_abinitio_flags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dirty="0"/>
              <a:t>Run the AbinitioRelax command on the terminal window with this command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dirty="0"/>
              <a:t> </a:t>
            </a:r>
            <a:r>
              <a:rPr lang="en-US" sz="1200" dirty="0"/>
              <a:t>&gt; </a:t>
            </a:r>
            <a:r>
              <a:rPr lang="en-US" sz="800" dirty="0"/>
              <a:t>&lt;path/to/Rosetta&gt;/main/source/bin/AbinitioRelax.linuxgccrelease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br>
              <a:rPr lang="en-US" sz="800" dirty="0"/>
            </a:br>
            <a:r>
              <a:rPr lang="en-US" sz="800" dirty="0"/>
              <a:t>	</a:t>
            </a:r>
            <a:r>
              <a:rPr lang="en-US" sz="1200" dirty="0"/>
              <a:t>@1ubq_abinitio_flags</a:t>
            </a:r>
            <a:r>
              <a:rPr lang="en-US" sz="800" dirty="0"/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  <a:br>
              <a:rPr lang="en-US" sz="1500" dirty="0"/>
            </a:br>
            <a:r>
              <a:rPr lang="en-US" sz="1500" dirty="0"/>
              <a:t>	&gt; </a:t>
            </a:r>
            <a:r>
              <a:rPr lang="en-US" sz="800" dirty="0"/>
              <a:t>&lt;path/to/Rosetta&gt;/main/source/bin/relax.linuxgccrelease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-in:file:silent</a:t>
            </a:r>
            <a:r>
              <a:rPr lang="en-US" sz="800" dirty="0"/>
              <a:t> fold_silent.out </a:t>
            </a:r>
            <a:r>
              <a:rPr lang="en-US" sz="800" i="1" dirty="0"/>
              <a:t>-in:file:fullatom</a:t>
            </a:r>
            <a:r>
              <a:rPr lang="en-US" sz="800" dirty="0"/>
              <a:t> </a:t>
            </a:r>
            <a:r>
              <a:rPr lang="en-US" sz="800" i="1" dirty="0"/>
              <a:t>-relax:quick</a:t>
            </a:r>
            <a:r>
              <a:rPr lang="en-US" sz="800" dirty="0"/>
              <a:t> </a:t>
            </a:r>
            <a:r>
              <a:rPr lang="en-US" sz="800" i="1" dirty="0"/>
              <a:t>-nstruct</a:t>
            </a:r>
            <a:r>
              <a:rPr lang="en-US" sz="800" dirty="0"/>
              <a:t> 1 </a:t>
            </a:r>
            <a:r>
              <a:rPr lang="en-US" sz="800" i="1" dirty="0"/>
              <a:t>-out:prefix</a:t>
            </a:r>
            <a:r>
              <a:rPr lang="en-US" sz="800" dirty="0"/>
              <a:t> r_ 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  <a:br>
              <a:rPr lang="en-US" sz="1500" dirty="0"/>
            </a:br>
            <a:r>
              <a:rPr lang="en-US" sz="1500" dirty="0"/>
              <a:t>	&gt; </a:t>
            </a:r>
            <a:r>
              <a:rPr lang="en-US" sz="1200" dirty="0"/>
              <a:t>&lt;path/to/Rosetta&gt;/main/source/bin/relax.linuxgccrelease</a:t>
            </a:r>
            <a:r>
              <a:rPr lang="en-US" sz="800" dirty="0"/>
              <a:t>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-in:file:silent</a:t>
            </a:r>
            <a:r>
              <a:rPr lang="en-US" sz="800" dirty="0"/>
              <a:t> fold_silent.out </a:t>
            </a:r>
            <a:r>
              <a:rPr lang="en-US" sz="800" i="1" dirty="0"/>
              <a:t>-in:file:fullatom</a:t>
            </a:r>
            <a:r>
              <a:rPr lang="en-US" sz="800" dirty="0"/>
              <a:t> </a:t>
            </a:r>
            <a:r>
              <a:rPr lang="en-US" sz="800" i="1" dirty="0"/>
              <a:t>-relax:quick</a:t>
            </a:r>
            <a:r>
              <a:rPr lang="en-US" sz="800" dirty="0"/>
              <a:t> </a:t>
            </a:r>
            <a:r>
              <a:rPr lang="en-US" sz="800" i="1" dirty="0"/>
              <a:t>-nstruct</a:t>
            </a:r>
            <a:r>
              <a:rPr lang="en-US" sz="800" dirty="0"/>
              <a:t> 1 </a:t>
            </a:r>
            <a:r>
              <a:rPr lang="en-US" sz="800" i="1" dirty="0"/>
              <a:t>-out:prefix</a:t>
            </a:r>
            <a:r>
              <a:rPr lang="en-US" sz="800" dirty="0"/>
              <a:t> r_ 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  <a:br>
              <a:rPr lang="en-US" sz="1500" dirty="0"/>
            </a:br>
            <a:r>
              <a:rPr lang="en-US" sz="1500" dirty="0"/>
              <a:t>	&gt; </a:t>
            </a:r>
            <a:r>
              <a:rPr lang="en-US" sz="800" dirty="0"/>
              <a:t>&lt;path/to/Rosetta&gt;/main/source/bin/relax.linuxgccrelease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1200" i="1" dirty="0"/>
              <a:t>-in:file:silent</a:t>
            </a:r>
            <a:r>
              <a:rPr lang="en-US" sz="1200" dirty="0"/>
              <a:t> fold_silent.out</a:t>
            </a:r>
            <a:r>
              <a:rPr lang="en-US" sz="800" dirty="0"/>
              <a:t> </a:t>
            </a:r>
            <a:r>
              <a:rPr lang="en-US" sz="800" i="1" dirty="0"/>
              <a:t>-in:file:fullatom</a:t>
            </a:r>
            <a:r>
              <a:rPr lang="en-US" sz="800" dirty="0"/>
              <a:t> </a:t>
            </a:r>
            <a:r>
              <a:rPr lang="en-US" sz="800" i="1" dirty="0"/>
              <a:t>-relax:quick</a:t>
            </a:r>
            <a:r>
              <a:rPr lang="en-US" sz="800" dirty="0"/>
              <a:t> </a:t>
            </a:r>
            <a:r>
              <a:rPr lang="en-US" sz="800" i="1" dirty="0"/>
              <a:t>-nstruct</a:t>
            </a:r>
            <a:r>
              <a:rPr lang="en-US" sz="800" dirty="0"/>
              <a:t> 1 </a:t>
            </a:r>
            <a:r>
              <a:rPr lang="en-US" sz="800" i="1" dirty="0"/>
              <a:t>-out:prefix</a:t>
            </a:r>
            <a:r>
              <a:rPr lang="en-US" sz="800" dirty="0"/>
              <a:t> r_ 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  <a:br>
              <a:rPr lang="en-US" sz="1500" dirty="0"/>
            </a:br>
            <a:r>
              <a:rPr lang="en-US" sz="1500" dirty="0"/>
              <a:t>	&gt; </a:t>
            </a:r>
            <a:r>
              <a:rPr lang="en-US" sz="800" dirty="0"/>
              <a:t>&lt;path/to/Rosetta&gt;/main/source/bin/relax.linuxgccrelease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-in:file:silent</a:t>
            </a:r>
            <a:r>
              <a:rPr lang="en-US" sz="800" dirty="0"/>
              <a:t> fold_silent.out </a:t>
            </a:r>
            <a:r>
              <a:rPr lang="en-US" sz="1200" i="1" dirty="0"/>
              <a:t>-in:file:fullatom</a:t>
            </a:r>
            <a:r>
              <a:rPr lang="en-US" sz="800" dirty="0"/>
              <a:t> </a:t>
            </a:r>
            <a:r>
              <a:rPr lang="en-US" sz="800" i="1" dirty="0"/>
              <a:t>-relax:quick</a:t>
            </a:r>
            <a:r>
              <a:rPr lang="en-US" sz="800" dirty="0"/>
              <a:t> </a:t>
            </a:r>
            <a:r>
              <a:rPr lang="en-US" sz="800" i="1" dirty="0"/>
              <a:t>-nstruct</a:t>
            </a:r>
            <a:r>
              <a:rPr lang="en-US" sz="800" dirty="0"/>
              <a:t> 1 </a:t>
            </a:r>
            <a:r>
              <a:rPr lang="en-US" sz="800" i="1" dirty="0"/>
              <a:t>-out:prefix</a:t>
            </a:r>
            <a:r>
              <a:rPr lang="en-US" sz="800" dirty="0"/>
              <a:t> r_ 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  <a:br>
              <a:rPr lang="en-US" sz="1500" dirty="0"/>
            </a:br>
            <a:r>
              <a:rPr lang="en-US" sz="1500" dirty="0"/>
              <a:t>	&gt; </a:t>
            </a:r>
            <a:r>
              <a:rPr lang="en-US" sz="800" dirty="0"/>
              <a:t>&lt;path/to/Rosetta&gt;/main/source/bin/relax.linuxgccrelease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-in:file:silent</a:t>
            </a:r>
            <a:r>
              <a:rPr lang="en-US" sz="800" dirty="0"/>
              <a:t> fold_silent.out </a:t>
            </a:r>
            <a:r>
              <a:rPr lang="en-US" sz="800" i="1" dirty="0"/>
              <a:t>-in:file:fullatom</a:t>
            </a:r>
            <a:r>
              <a:rPr lang="en-US" sz="800" dirty="0"/>
              <a:t> </a:t>
            </a:r>
            <a:r>
              <a:rPr lang="en-US" sz="1200" i="1" dirty="0"/>
              <a:t>-relax:quick</a:t>
            </a:r>
            <a:r>
              <a:rPr lang="en-US" sz="800" dirty="0"/>
              <a:t> </a:t>
            </a:r>
            <a:r>
              <a:rPr lang="en-US" sz="800" i="1" dirty="0"/>
              <a:t>-nstruct</a:t>
            </a:r>
            <a:r>
              <a:rPr lang="en-US" sz="800" dirty="0"/>
              <a:t> 1 </a:t>
            </a:r>
            <a:r>
              <a:rPr lang="en-US" sz="800" i="1" dirty="0"/>
              <a:t>-out:prefix</a:t>
            </a:r>
            <a:r>
              <a:rPr lang="en-US" sz="800" dirty="0"/>
              <a:t> r_ 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  <a:br>
              <a:rPr lang="en-US" sz="1500" dirty="0"/>
            </a:br>
            <a:r>
              <a:rPr lang="en-US" sz="1500" dirty="0"/>
              <a:t>	&gt; </a:t>
            </a:r>
            <a:r>
              <a:rPr lang="en-US" sz="800" dirty="0"/>
              <a:t>&lt;path/to/Rosetta&gt;/main/source/bin/relax.linuxgccrelease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-in:file:silent</a:t>
            </a:r>
            <a:r>
              <a:rPr lang="en-US" sz="800" dirty="0"/>
              <a:t> fold_silent.out </a:t>
            </a:r>
            <a:r>
              <a:rPr lang="en-US" sz="800" i="1" dirty="0"/>
              <a:t>-in:file:fullatom</a:t>
            </a:r>
            <a:r>
              <a:rPr lang="en-US" sz="800" dirty="0"/>
              <a:t> </a:t>
            </a:r>
            <a:r>
              <a:rPr lang="en-US" sz="800" i="1" dirty="0"/>
              <a:t>-relax:quick</a:t>
            </a:r>
            <a:r>
              <a:rPr lang="en-US" sz="800" dirty="0"/>
              <a:t> </a:t>
            </a:r>
            <a:r>
              <a:rPr lang="en-US" sz="1200" i="1" dirty="0"/>
              <a:t>-nstruct</a:t>
            </a:r>
            <a:r>
              <a:rPr lang="en-US" sz="1200" dirty="0"/>
              <a:t> 1 </a:t>
            </a:r>
            <a:r>
              <a:rPr lang="en-US" sz="1200" i="1" dirty="0"/>
              <a:t>-out:prefix</a:t>
            </a:r>
            <a:r>
              <a:rPr lang="en-US" sz="1200" dirty="0"/>
              <a:t> r_</a:t>
            </a:r>
            <a:r>
              <a:rPr lang="en-US" sz="800" dirty="0"/>
              <a:t> 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617A41-FECE-964D-8320-ED137D8D48CA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6011966" y="3390900"/>
            <a:ext cx="1718427" cy="17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E3233-C562-D94F-AC36-B94399556F06}"/>
              </a:ext>
            </a:extLst>
          </p:cNvPr>
          <p:cNvGrpSpPr/>
          <p:nvPr/>
        </p:nvGrpSpPr>
        <p:grpSpPr>
          <a:xfrm>
            <a:off x="7730393" y="2662758"/>
            <a:ext cx="1456283" cy="1456283"/>
            <a:chOff x="9977958" y="2662758"/>
            <a:chExt cx="1456283" cy="14562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194E7C-BBD6-B143-A822-CC488CE1CD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7958" y="2662758"/>
              <a:ext cx="1456283" cy="1456283"/>
            </a:xfrm>
            <a:prstGeom prst="ellipse">
              <a:avLst/>
            </a:prstGeom>
            <a:solidFill>
              <a:schemeClr val="bg1">
                <a:lumMod val="65000"/>
                <a:alpha val="93000"/>
              </a:schemeClr>
            </a:solidFill>
            <a:ln w="381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17AD0F9-C25F-4842-A987-F2159DE61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10226579" y="2869681"/>
              <a:ext cx="959041" cy="104243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FF97E40-9B88-5E4C-90BC-42E0277F91B7}"/>
              </a:ext>
            </a:extLst>
          </p:cNvPr>
          <p:cNvSpPr txBox="1"/>
          <p:nvPr/>
        </p:nvSpPr>
        <p:spPr>
          <a:xfrm>
            <a:off x="1710356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05885-DC6A-D84E-81AF-B829DE36B468}"/>
              </a:ext>
            </a:extLst>
          </p:cNvPr>
          <p:cNvSpPr txBox="1"/>
          <p:nvPr/>
        </p:nvSpPr>
        <p:spPr>
          <a:xfrm>
            <a:off x="6855908" y="1934614"/>
            <a:ext cx="320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Tutorial 2: Structure prediction with IM Score term in Rosetta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1F109E-F18A-0448-A5BB-F20D8A9A4208}"/>
              </a:ext>
            </a:extLst>
          </p:cNvPr>
          <p:cNvGrpSpPr/>
          <p:nvPr/>
        </p:nvGrpSpPr>
        <p:grpSpPr>
          <a:xfrm>
            <a:off x="2171943" y="1650686"/>
            <a:ext cx="4083504" cy="3483864"/>
            <a:chOff x="3719948" y="1650686"/>
            <a:chExt cx="4083504" cy="348386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987BAE6-0A28-0E4E-BA09-E3334F32D0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F3F5BB18-4857-D64A-B1FC-8E9D4964F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57A3DAC-1CBC-B346-AC86-F4256B1ABA3F}"/>
              </a:ext>
            </a:extLst>
          </p:cNvPr>
          <p:cNvSpPr txBox="1"/>
          <p:nvPr/>
        </p:nvSpPr>
        <p:spPr>
          <a:xfrm>
            <a:off x="-3126" y="28722"/>
            <a:ext cx="1713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797505-9F00-234C-B455-5C0562263FD0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3182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Store the names of all 10 'relaxed' structures (with all output files having the prefix 'r_' because of the flag “</a:t>
            </a:r>
            <a:r>
              <a:rPr lang="en-US" sz="1500" i="1" dirty="0"/>
              <a:t>-out:prefix</a:t>
            </a:r>
            <a:r>
              <a:rPr lang="en-US" sz="1500" dirty="0"/>
              <a:t>”) generated from Relax protocol with this command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500" dirty="0"/>
              <a:t>&gt; ls r_*.</a:t>
            </a:r>
            <a:r>
              <a:rPr lang="en-US" sz="1500" dirty="0" err="1"/>
              <a:t>pdb</a:t>
            </a:r>
            <a:r>
              <a:rPr lang="en-US" sz="1500" dirty="0"/>
              <a:t> &gt; </a:t>
            </a:r>
            <a:r>
              <a:rPr lang="en-US" sz="1500" dirty="0" err="1"/>
              <a:t>structurelist.txt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438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Store the names of all 10 'relaxed' structures (with all output files having the prefix 'r_' because of the flag “</a:t>
            </a:r>
            <a:r>
              <a:rPr lang="en-US" sz="1500" i="1" dirty="0"/>
              <a:t>-out:prefix</a:t>
            </a:r>
            <a:r>
              <a:rPr lang="en-US" sz="1500" dirty="0"/>
              <a:t>”) generated from Relax protocol with this command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500" dirty="0"/>
              <a:t>&gt; ls r_*.</a:t>
            </a:r>
            <a:r>
              <a:rPr lang="en-US" sz="1500" dirty="0" err="1"/>
              <a:t>pdb</a:t>
            </a:r>
            <a:r>
              <a:rPr lang="en-US" sz="1500" dirty="0"/>
              <a:t> &gt; </a:t>
            </a:r>
            <a:r>
              <a:rPr lang="en-US" sz="1500" dirty="0" err="1"/>
              <a:t>structurelist.txt</a:t>
            </a:r>
            <a:endParaRPr lang="en-US" sz="1500" dirty="0"/>
          </a:p>
          <a:p>
            <a:pPr marL="342900" indent="-342900">
              <a:buFontTx/>
              <a:buAutoNum type="arabicPeriod"/>
            </a:pPr>
            <a:r>
              <a:rPr lang="en-US" sz="1500" dirty="0"/>
              <a:t>Run the score application with this command</a:t>
            </a:r>
            <a:br>
              <a:rPr lang="en-US" sz="1500" dirty="0"/>
            </a:br>
            <a:r>
              <a:rPr lang="en-US" sz="800" dirty="0"/>
              <a:t>	</a:t>
            </a:r>
            <a:r>
              <a:rPr lang="en-US" sz="1200" dirty="0"/>
              <a:t>&gt;</a:t>
            </a:r>
            <a:r>
              <a:rPr lang="en-US" sz="800" dirty="0"/>
              <a:t> </a:t>
            </a:r>
            <a:r>
              <a:rPr lang="en-US" sz="1200" dirty="0"/>
              <a:t>&lt;path/to/Rosetta&gt;/main/source/bin/score.default.linuxgccrelease</a:t>
            </a:r>
            <a:r>
              <a:rPr lang="en-US" sz="800" dirty="0"/>
              <a:t>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-in:file:l 	</a:t>
            </a:r>
            <a:r>
              <a:rPr lang="en-US" sz="800" dirty="0" err="1"/>
              <a:t>structurelist.txt</a:t>
            </a:r>
            <a:r>
              <a:rPr lang="en-US" sz="800" dirty="0"/>
              <a:t>  </a:t>
            </a:r>
            <a:r>
              <a:rPr lang="en-US" sz="800" i="1" dirty="0"/>
              <a:t>-ccs_nrots</a:t>
            </a:r>
            <a:r>
              <a:rPr lang="en-US" sz="800" dirty="0"/>
              <a:t> 250</a:t>
            </a:r>
            <a:r>
              <a:rPr lang="en-US" sz="800" i="1" dirty="0"/>
              <a:t>  -ccs_prad</a:t>
            </a:r>
            <a:r>
              <a:rPr lang="en-US" sz="800" dirty="0"/>
              <a:t>  1.0 </a:t>
            </a:r>
            <a:r>
              <a:rPr lang="en-US" sz="800" i="1" dirty="0"/>
              <a:t>-ccs_exp </a:t>
            </a:r>
            <a:r>
              <a:rPr lang="en-US" sz="800" dirty="0"/>
              <a:t>930 </a:t>
            </a:r>
            <a:r>
              <a:rPr lang="en-US" sz="800" i="1" dirty="0"/>
              <a:t>-score:patch </a:t>
            </a:r>
            <a:r>
              <a:rPr lang="en-US" sz="800" dirty="0"/>
              <a:t>ccs_imms.wts_patch</a:t>
            </a:r>
          </a:p>
        </p:txBody>
      </p:sp>
    </p:spTree>
    <p:extLst>
      <p:ext uri="{BB962C8B-B14F-4D97-AF65-F5344CB8AC3E}">
        <p14:creationId xmlns:p14="http://schemas.microsoft.com/office/powerpoint/2010/main" val="17075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Store the names of all 10 'relaxed' structures (with all output files having the prefix 'r_' because of the flag “</a:t>
            </a:r>
            <a:r>
              <a:rPr lang="en-US" sz="1500" i="1" dirty="0"/>
              <a:t>-out:prefix</a:t>
            </a:r>
            <a:r>
              <a:rPr lang="en-US" sz="1500" dirty="0"/>
              <a:t>”) generated from Relax protocol with this command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500" dirty="0"/>
              <a:t>&gt; ls r_*.</a:t>
            </a:r>
            <a:r>
              <a:rPr lang="en-US" sz="1500" dirty="0" err="1"/>
              <a:t>pdb</a:t>
            </a:r>
            <a:r>
              <a:rPr lang="en-US" sz="1500" dirty="0"/>
              <a:t> &gt; </a:t>
            </a:r>
            <a:r>
              <a:rPr lang="en-US" sz="1500" dirty="0" err="1"/>
              <a:t>structurelist.txt</a:t>
            </a:r>
            <a:endParaRPr lang="en-US" sz="1500" dirty="0"/>
          </a:p>
          <a:p>
            <a:pPr marL="342900" indent="-342900">
              <a:buFontTx/>
              <a:buAutoNum type="arabicPeriod"/>
            </a:pPr>
            <a:r>
              <a:rPr lang="en-US" sz="1500" dirty="0"/>
              <a:t>Run the score application with this command</a:t>
            </a:r>
            <a:br>
              <a:rPr lang="en-US" sz="1500" dirty="0"/>
            </a:br>
            <a:r>
              <a:rPr lang="en-US" sz="800" dirty="0"/>
              <a:t>	</a:t>
            </a:r>
            <a:r>
              <a:rPr lang="en-US" sz="1200" dirty="0"/>
              <a:t>&gt;</a:t>
            </a:r>
            <a:r>
              <a:rPr lang="en-US" sz="800" dirty="0"/>
              <a:t> &lt;path/to/Rosetta&gt;/main/source/bin/score.default.linuxgccrelease </a:t>
            </a:r>
            <a:r>
              <a:rPr lang="en-US" sz="1200" i="1" dirty="0"/>
              <a:t>-database</a:t>
            </a:r>
            <a:r>
              <a:rPr lang="en-US" sz="1200" dirty="0"/>
              <a:t> &lt;path/to/Rosetta&gt;/main/database</a:t>
            </a:r>
            <a:r>
              <a:rPr lang="en-US" sz="800" dirty="0"/>
              <a:t> </a:t>
            </a:r>
            <a:r>
              <a:rPr lang="en-US" sz="800" i="1" dirty="0"/>
              <a:t>-in:file:l 	</a:t>
            </a:r>
            <a:r>
              <a:rPr lang="en-US" sz="800" dirty="0" err="1"/>
              <a:t>structurelist.txt</a:t>
            </a:r>
            <a:r>
              <a:rPr lang="en-US" sz="800" dirty="0"/>
              <a:t>  </a:t>
            </a:r>
            <a:r>
              <a:rPr lang="en-US" sz="800" i="1" dirty="0"/>
              <a:t>-ccs_nrots</a:t>
            </a:r>
            <a:r>
              <a:rPr lang="en-US" sz="800" dirty="0"/>
              <a:t> 250</a:t>
            </a:r>
            <a:r>
              <a:rPr lang="en-US" sz="800" i="1" dirty="0"/>
              <a:t>  -ccs_prad</a:t>
            </a:r>
            <a:r>
              <a:rPr lang="en-US" sz="800" dirty="0"/>
              <a:t>  1.0 </a:t>
            </a:r>
            <a:r>
              <a:rPr lang="en-US" sz="800" i="1" dirty="0"/>
              <a:t>-ccs_exp </a:t>
            </a:r>
            <a:r>
              <a:rPr lang="en-US" sz="800" dirty="0"/>
              <a:t>930 </a:t>
            </a:r>
            <a:r>
              <a:rPr lang="en-US" sz="800" i="1" dirty="0"/>
              <a:t>-score:patch </a:t>
            </a:r>
            <a:r>
              <a:rPr lang="en-US" sz="800" dirty="0"/>
              <a:t>ccs_imms.wts_patch</a:t>
            </a:r>
          </a:p>
        </p:txBody>
      </p:sp>
    </p:spTree>
    <p:extLst>
      <p:ext uri="{BB962C8B-B14F-4D97-AF65-F5344CB8AC3E}">
        <p14:creationId xmlns:p14="http://schemas.microsoft.com/office/powerpoint/2010/main" val="6251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Store the names of all 10 'relaxed' structures (with all output files having the prefix 'r_' because of the flag “</a:t>
            </a:r>
            <a:r>
              <a:rPr lang="en-US" sz="1500" i="1" dirty="0"/>
              <a:t>-out:prefix</a:t>
            </a:r>
            <a:r>
              <a:rPr lang="en-US" sz="1500" dirty="0"/>
              <a:t>”) generated from Relax protocol with this command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500" dirty="0"/>
              <a:t>&gt; ls r_*.</a:t>
            </a:r>
            <a:r>
              <a:rPr lang="en-US" sz="1500" dirty="0" err="1"/>
              <a:t>pdb</a:t>
            </a:r>
            <a:r>
              <a:rPr lang="en-US" sz="1500" dirty="0"/>
              <a:t> &gt; </a:t>
            </a:r>
            <a:r>
              <a:rPr lang="en-US" sz="1500" dirty="0" err="1"/>
              <a:t>structurelist.txt</a:t>
            </a:r>
            <a:endParaRPr lang="en-US" sz="1500" dirty="0"/>
          </a:p>
          <a:p>
            <a:pPr marL="342900" indent="-342900">
              <a:buFontTx/>
              <a:buAutoNum type="arabicPeriod"/>
            </a:pPr>
            <a:r>
              <a:rPr lang="en-US" sz="1500" dirty="0"/>
              <a:t>Run the score application with this command</a:t>
            </a:r>
            <a:br>
              <a:rPr lang="en-US" sz="1500" dirty="0"/>
            </a:br>
            <a:r>
              <a:rPr lang="en-US" sz="800" dirty="0"/>
              <a:t>	</a:t>
            </a:r>
            <a:r>
              <a:rPr lang="en-US" sz="1200" dirty="0"/>
              <a:t>&gt;</a:t>
            </a:r>
            <a:r>
              <a:rPr lang="en-US" sz="800" dirty="0"/>
              <a:t> &lt;path/to/Rosetta&gt;/main/source/bin/score.default.linuxgccrelease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1200" i="1" dirty="0"/>
              <a:t>-in:file:l</a:t>
            </a:r>
          </a:p>
          <a:p>
            <a:r>
              <a:rPr lang="en-US" sz="800" i="1" dirty="0"/>
              <a:t> 	</a:t>
            </a:r>
            <a:r>
              <a:rPr lang="en-US" sz="1200" dirty="0" err="1"/>
              <a:t>structurelist.txt</a:t>
            </a:r>
            <a:r>
              <a:rPr lang="en-US" sz="800" dirty="0"/>
              <a:t>  </a:t>
            </a:r>
            <a:r>
              <a:rPr lang="en-US" sz="800" i="1" dirty="0"/>
              <a:t>-ccs_nrots</a:t>
            </a:r>
            <a:r>
              <a:rPr lang="en-US" sz="800" dirty="0"/>
              <a:t> 250</a:t>
            </a:r>
            <a:r>
              <a:rPr lang="en-US" sz="800" i="1" dirty="0"/>
              <a:t>  -ccs_prad</a:t>
            </a:r>
            <a:r>
              <a:rPr lang="en-US" sz="800" dirty="0"/>
              <a:t>  1.0 </a:t>
            </a:r>
            <a:r>
              <a:rPr lang="en-US" sz="800" i="1" dirty="0"/>
              <a:t>-ccs_exp </a:t>
            </a:r>
            <a:r>
              <a:rPr lang="en-US" sz="800" dirty="0"/>
              <a:t>930 </a:t>
            </a:r>
            <a:r>
              <a:rPr lang="en-US" sz="800" i="1" dirty="0"/>
              <a:t>-score:patch </a:t>
            </a:r>
            <a:r>
              <a:rPr lang="en-US" sz="800" dirty="0"/>
              <a:t>ccs_imms.wts_patch</a:t>
            </a:r>
          </a:p>
        </p:txBody>
      </p:sp>
    </p:spTree>
    <p:extLst>
      <p:ext uri="{BB962C8B-B14F-4D97-AF65-F5344CB8AC3E}">
        <p14:creationId xmlns:p14="http://schemas.microsoft.com/office/powerpoint/2010/main" val="14397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Store the names of all 10 'relaxed' structures (with all output files having the prefix 'r_' because of the flag “</a:t>
            </a:r>
            <a:r>
              <a:rPr lang="en-US" sz="1500" i="1" dirty="0"/>
              <a:t>-out:prefix</a:t>
            </a:r>
            <a:r>
              <a:rPr lang="en-US" sz="1500" dirty="0"/>
              <a:t>”) generated from Relax protocol with this command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500" dirty="0"/>
              <a:t>&gt; ls r_*.</a:t>
            </a:r>
            <a:r>
              <a:rPr lang="en-US" sz="1500" dirty="0" err="1"/>
              <a:t>pdb</a:t>
            </a:r>
            <a:r>
              <a:rPr lang="en-US" sz="1500" dirty="0"/>
              <a:t> &gt; </a:t>
            </a:r>
            <a:r>
              <a:rPr lang="en-US" sz="1500" dirty="0" err="1"/>
              <a:t>structurelist.txt</a:t>
            </a:r>
            <a:endParaRPr lang="en-US" sz="1500" dirty="0"/>
          </a:p>
          <a:p>
            <a:pPr marL="342900" indent="-342900">
              <a:buFontTx/>
              <a:buAutoNum type="arabicPeriod"/>
            </a:pPr>
            <a:r>
              <a:rPr lang="en-US" sz="1500" dirty="0"/>
              <a:t>Run the score application with this command</a:t>
            </a:r>
            <a:br>
              <a:rPr lang="en-US" sz="1500" dirty="0"/>
            </a:br>
            <a:r>
              <a:rPr lang="en-US" sz="800" dirty="0"/>
              <a:t>	</a:t>
            </a:r>
            <a:r>
              <a:rPr lang="en-US" sz="1200" dirty="0"/>
              <a:t>&gt;</a:t>
            </a:r>
            <a:r>
              <a:rPr lang="en-US" sz="800" dirty="0"/>
              <a:t> &lt;path/to/Rosetta&gt;/main/source/bin/score.default.linuxgccrelease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-in:file:l</a:t>
            </a:r>
          </a:p>
          <a:p>
            <a:r>
              <a:rPr lang="en-US" sz="800" i="1" dirty="0"/>
              <a:t> 	</a:t>
            </a:r>
            <a:r>
              <a:rPr lang="en-US" sz="800" dirty="0" err="1"/>
              <a:t>structurelist.txt</a:t>
            </a:r>
            <a:r>
              <a:rPr lang="en-US" sz="800" dirty="0"/>
              <a:t>  </a:t>
            </a:r>
            <a:r>
              <a:rPr lang="en-US" sz="1200" i="1" dirty="0"/>
              <a:t>-ccs_nrots</a:t>
            </a:r>
            <a:r>
              <a:rPr lang="en-US" sz="1200" dirty="0"/>
              <a:t> 250</a:t>
            </a:r>
            <a:r>
              <a:rPr lang="en-US" sz="1200" i="1" dirty="0"/>
              <a:t>  -ccs_prad</a:t>
            </a:r>
            <a:r>
              <a:rPr lang="en-US" sz="1200" dirty="0"/>
              <a:t>  1.0 </a:t>
            </a:r>
            <a:r>
              <a:rPr lang="en-US" sz="1200" i="1" dirty="0"/>
              <a:t>-ccs_exp </a:t>
            </a:r>
            <a:r>
              <a:rPr lang="en-US" sz="1200" dirty="0"/>
              <a:t>930</a:t>
            </a:r>
            <a:r>
              <a:rPr lang="en-US" sz="800" dirty="0"/>
              <a:t> </a:t>
            </a:r>
            <a:r>
              <a:rPr lang="en-US" sz="800" i="1" dirty="0"/>
              <a:t>-score:patch </a:t>
            </a:r>
            <a:r>
              <a:rPr lang="en-US" sz="800" dirty="0"/>
              <a:t>ccs_imms.wts_patch</a:t>
            </a:r>
          </a:p>
        </p:txBody>
      </p:sp>
    </p:spTree>
    <p:extLst>
      <p:ext uri="{BB962C8B-B14F-4D97-AF65-F5344CB8AC3E}">
        <p14:creationId xmlns:p14="http://schemas.microsoft.com/office/powerpoint/2010/main" val="1735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Store the names of all 10 'relaxed' structures (with all output files having the prefix 'r_' because of the flag “</a:t>
            </a:r>
            <a:r>
              <a:rPr lang="en-US" sz="1500" i="1" dirty="0"/>
              <a:t>-out:prefix</a:t>
            </a:r>
            <a:r>
              <a:rPr lang="en-US" sz="1500" dirty="0"/>
              <a:t>”) generated from Relax protocol with this command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500" dirty="0"/>
              <a:t>&gt; ls r_*.</a:t>
            </a:r>
            <a:r>
              <a:rPr lang="en-US" sz="1500" dirty="0" err="1"/>
              <a:t>pdb</a:t>
            </a:r>
            <a:r>
              <a:rPr lang="en-US" sz="1500" dirty="0"/>
              <a:t> &gt; </a:t>
            </a:r>
            <a:r>
              <a:rPr lang="en-US" sz="1500" dirty="0" err="1"/>
              <a:t>structurelist.txt</a:t>
            </a:r>
            <a:endParaRPr lang="en-US" sz="1500" dirty="0"/>
          </a:p>
          <a:p>
            <a:pPr marL="342900" indent="-342900">
              <a:buFontTx/>
              <a:buAutoNum type="arabicPeriod"/>
            </a:pPr>
            <a:r>
              <a:rPr lang="en-US" sz="1500" dirty="0"/>
              <a:t>Run the score application with this command</a:t>
            </a:r>
            <a:br>
              <a:rPr lang="en-US" sz="1500" dirty="0"/>
            </a:br>
            <a:r>
              <a:rPr lang="en-US" sz="800" dirty="0"/>
              <a:t>	</a:t>
            </a:r>
            <a:r>
              <a:rPr lang="en-US" sz="1200" dirty="0"/>
              <a:t>&gt;</a:t>
            </a:r>
            <a:r>
              <a:rPr lang="en-US" sz="800" dirty="0"/>
              <a:t> &lt;path/to/Rosetta&gt;/main/source/bin/score.default.linuxgccrelease </a:t>
            </a:r>
            <a:r>
              <a:rPr lang="en-US" sz="800" i="1" dirty="0"/>
              <a:t>-database</a:t>
            </a:r>
            <a:r>
              <a:rPr lang="en-US" sz="800" dirty="0"/>
              <a:t> &lt;path/to/Rosetta&gt;/main/database </a:t>
            </a:r>
            <a:r>
              <a:rPr lang="en-US" sz="800" i="1" dirty="0"/>
              <a:t>-in:file:l</a:t>
            </a:r>
          </a:p>
          <a:p>
            <a:r>
              <a:rPr lang="en-US" sz="800" i="1" dirty="0"/>
              <a:t> 	</a:t>
            </a:r>
            <a:r>
              <a:rPr lang="en-US" sz="800" dirty="0" err="1"/>
              <a:t>structurelist.txt</a:t>
            </a:r>
            <a:r>
              <a:rPr lang="en-US" sz="800" dirty="0"/>
              <a:t>  </a:t>
            </a:r>
            <a:r>
              <a:rPr lang="en-US" sz="800" i="1" dirty="0"/>
              <a:t>-ccs_nrots</a:t>
            </a:r>
            <a:r>
              <a:rPr lang="en-US" sz="800" dirty="0"/>
              <a:t> 250</a:t>
            </a:r>
            <a:r>
              <a:rPr lang="en-US" sz="800" i="1" dirty="0"/>
              <a:t>  -ccs_prad</a:t>
            </a:r>
            <a:r>
              <a:rPr lang="en-US" sz="800" dirty="0"/>
              <a:t>  1.0 </a:t>
            </a:r>
            <a:r>
              <a:rPr lang="en-US" sz="800" i="1" dirty="0"/>
              <a:t>-ccs_exp </a:t>
            </a:r>
            <a:r>
              <a:rPr lang="en-US" sz="800" dirty="0"/>
              <a:t>930 </a:t>
            </a:r>
            <a:r>
              <a:rPr lang="en-US" sz="1200" i="1" dirty="0"/>
              <a:t>-score:patch </a:t>
            </a:r>
            <a:r>
              <a:rPr lang="en-US" sz="1200" dirty="0"/>
              <a:t>ccs_imms.wts_patch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34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B24FF6-A49D-E340-8D28-032792DBA2C1}"/>
              </a:ext>
            </a:extLst>
          </p:cNvPr>
          <p:cNvGrpSpPr/>
          <p:nvPr/>
        </p:nvGrpSpPr>
        <p:grpSpPr>
          <a:xfrm>
            <a:off x="768170" y="1653536"/>
            <a:ext cx="3474720" cy="3474720"/>
            <a:chOff x="8886933" y="1653540"/>
            <a:chExt cx="3474720" cy="3474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BFA107-6B40-8549-AE69-555FBA1720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86933" y="1653540"/>
              <a:ext cx="3474720" cy="347472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3EF48C-776C-8A40-BF17-B1882E91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9463367" y="2080980"/>
              <a:ext cx="2323705" cy="252576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6040B3-5A1C-314B-9BD7-56C08456F0F8}"/>
              </a:ext>
            </a:extLst>
          </p:cNvPr>
          <p:cNvSpPr txBox="1"/>
          <p:nvPr/>
        </p:nvSpPr>
        <p:spPr>
          <a:xfrm>
            <a:off x="6664" y="637874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27183-FAEF-644F-A5BC-BEAD4FAB80FD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DFB-6F2B-094C-B130-8D7B4819F6B2}"/>
              </a:ext>
            </a:extLst>
          </p:cNvPr>
          <p:cNvSpPr txBox="1"/>
          <p:nvPr/>
        </p:nvSpPr>
        <p:spPr>
          <a:xfrm>
            <a:off x="5058137" y="0"/>
            <a:ext cx="599959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&lt;path/to/Rosetta&gt;/main/source/bin/score.default.&lt;os&gt;&lt;compiler&gt;release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&lt;structure_from_prediction_protocol&gt;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-ccs_exp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&lt;experimental_ccs_data&gt;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-score:patch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ccs_imms.wts_patch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43B-93DB-E94D-B2AD-057DAF8BEB3C}"/>
              </a:ext>
            </a:extLst>
          </p:cNvPr>
          <p:cNvSpPr txBox="1"/>
          <p:nvPr/>
        </p:nvSpPr>
        <p:spPr>
          <a:xfrm>
            <a:off x="4091407" y="1738938"/>
            <a:ext cx="8249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usage of Structure prediction of 1UBQ with IM Score term in Rosetta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7831A5-13F0-524A-B435-3D392E5E73C8}"/>
              </a:ext>
            </a:extLst>
          </p:cNvPr>
          <p:cNvSpPr/>
          <p:nvPr/>
        </p:nvSpPr>
        <p:spPr>
          <a:xfrm>
            <a:off x="4223840" y="2022313"/>
            <a:ext cx="8100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 dirty="0"/>
              <a:t>Create new directory and enter this directory</a:t>
            </a:r>
          </a:p>
          <a:p>
            <a:pPr lvl="1"/>
            <a:r>
              <a:rPr lang="en-US" sz="1500" dirty="0"/>
              <a:t>&gt; mkdir score_with_im_data &amp;&amp; cd score_with_im_data </a:t>
            </a:r>
          </a:p>
          <a:p>
            <a:pPr marL="342900" indent="-342900">
              <a:buAutoNum type="arabicPeriod"/>
            </a:pPr>
            <a:r>
              <a:rPr lang="en-US" sz="1500" dirty="0"/>
              <a:t>Use Robetta websever (</a:t>
            </a:r>
            <a:r>
              <a:rPr lang="en-US" sz="15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http://old.robetta.org/fragmentsubmit.jsp</a:t>
            </a:r>
            <a:r>
              <a:rPr lang="en-US" sz="1500" dirty="0"/>
              <a:t>) to generate the 3mer, 9mer and secondary structure prediction</a:t>
            </a:r>
          </a:p>
          <a:p>
            <a:pPr marL="342900" indent="-342900">
              <a:buAutoNum type="arabicPeriod"/>
            </a:pPr>
            <a:r>
              <a:rPr lang="en-US" sz="1500" dirty="0"/>
              <a:t>Create a flags file (1ubq_abinitio_flags) for the ab initio structure generation protocol with these flags.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AbinitioRelax command on the terminal window with this command</a:t>
            </a:r>
          </a:p>
          <a:p>
            <a:pPr marL="342900" indent="-342900">
              <a:buAutoNum type="arabicPeriod"/>
            </a:pPr>
            <a:r>
              <a:rPr lang="en-US" sz="1500" dirty="0"/>
              <a:t>Run the Rosetta Relax protocol to relax all 10 structures and save them as individual </a:t>
            </a:r>
            <a:r>
              <a:rPr lang="en-US" sz="1500" dirty="0" err="1"/>
              <a:t>pdbs</a:t>
            </a:r>
            <a:r>
              <a:rPr lang="en-US" sz="1500" dirty="0"/>
              <a:t>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Store the names of all 10 'relaxed' structures (with all output files having the prefix 'r_' because of the flag “</a:t>
            </a:r>
            <a:r>
              <a:rPr lang="en-US" sz="1500" i="1" dirty="0"/>
              <a:t>-out:prefix</a:t>
            </a:r>
            <a:r>
              <a:rPr lang="en-US" sz="1500" dirty="0"/>
              <a:t>”) generated from Relax protocol with this command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500" dirty="0"/>
              <a:t>&gt; ls r_*.</a:t>
            </a:r>
            <a:r>
              <a:rPr lang="en-US" sz="1500" dirty="0" err="1"/>
              <a:t>pdb</a:t>
            </a:r>
            <a:r>
              <a:rPr lang="en-US" sz="1500" dirty="0"/>
              <a:t> &gt; </a:t>
            </a:r>
            <a:r>
              <a:rPr lang="en-US" sz="1500" dirty="0" err="1"/>
              <a:t>structurelist.txt</a:t>
            </a:r>
            <a:endParaRPr lang="en-US" sz="1500" dirty="0"/>
          </a:p>
          <a:p>
            <a:pPr marL="342900" indent="-342900">
              <a:buFontTx/>
              <a:buAutoNum type="arabicPeriod"/>
            </a:pPr>
            <a:r>
              <a:rPr lang="en-US" sz="1500" dirty="0"/>
              <a:t>Run the score application with this command</a:t>
            </a:r>
          </a:p>
          <a:p>
            <a:pPr marL="342900" indent="-342900">
              <a:buFontTx/>
              <a:buAutoNum type="arabicPeriod"/>
            </a:pPr>
            <a:r>
              <a:rPr lang="en-US" sz="1500" dirty="0"/>
              <a:t>The '</a:t>
            </a:r>
            <a:r>
              <a:rPr lang="en-US" sz="1500" dirty="0" err="1"/>
              <a:t>default.sc</a:t>
            </a:r>
            <a:r>
              <a:rPr lang="en-US" sz="1500" dirty="0"/>
              <a:t>' file produced by the score application contains a lot of information including the IM term (ccs_imms) that contributed to the E</a:t>
            </a:r>
            <a:r>
              <a:rPr lang="en-US" sz="1500" baseline="-25000" dirty="0"/>
              <a:t>IM</a:t>
            </a:r>
            <a:r>
              <a:rPr lang="en-US" sz="1500" dirty="0"/>
              <a:t> score (score) and the decoy structure (description) that corresponded to this information as shown below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D9DF7-F924-B541-8F44-E43D1E8EF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433" y="5728804"/>
            <a:ext cx="5470998" cy="3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617A41-FECE-964D-8320-ED137D8D48CA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4718261" y="3428999"/>
            <a:ext cx="2617703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8E3233-C562-D94F-AC36-B94399556F06}"/>
              </a:ext>
            </a:extLst>
          </p:cNvPr>
          <p:cNvGrpSpPr/>
          <p:nvPr/>
        </p:nvGrpSpPr>
        <p:grpSpPr>
          <a:xfrm>
            <a:off x="7335964" y="1687067"/>
            <a:ext cx="3483864" cy="3483864"/>
            <a:chOff x="9977957" y="2662757"/>
            <a:chExt cx="3483864" cy="34838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194E7C-BBD6-B143-A822-CC488CE1CD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7957" y="2662757"/>
              <a:ext cx="3483864" cy="34838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17AD0F9-C25F-4842-A987-F2159DE61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3" t="22616" r="25767" b="26917"/>
            <a:stretch/>
          </p:blipFill>
          <p:spPr>
            <a:xfrm>
              <a:off x="10566793" y="2918113"/>
              <a:ext cx="2369081" cy="257508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FF97E40-9B88-5E4C-90BC-42E0277F91B7}"/>
              </a:ext>
            </a:extLst>
          </p:cNvPr>
          <p:cNvSpPr txBox="1"/>
          <p:nvPr/>
        </p:nvSpPr>
        <p:spPr>
          <a:xfrm>
            <a:off x="2400300" y="1942423"/>
            <a:ext cx="320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Tutorial 1: CCS calculation with PARCS in Rosetta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3EF3FC-59B1-5147-9FED-B4A1BB1ABC26}"/>
              </a:ext>
            </a:extLst>
          </p:cNvPr>
          <p:cNvGrpSpPr/>
          <p:nvPr/>
        </p:nvGrpSpPr>
        <p:grpSpPr>
          <a:xfrm>
            <a:off x="3097369" y="2700858"/>
            <a:ext cx="1700441" cy="1456283"/>
            <a:chOff x="5931391" y="2662755"/>
            <a:chExt cx="1700441" cy="14562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98B46C-75D8-1543-8DC9-21D83E8AD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6000" y="2662755"/>
              <a:ext cx="1456283" cy="1456283"/>
            </a:xfrm>
            <a:prstGeom prst="ellipse">
              <a:avLst/>
            </a:prstGeom>
            <a:solidFill>
              <a:schemeClr val="bg1">
                <a:lumMod val="65000"/>
                <a:alpha val="93000"/>
              </a:schemeClr>
            </a:solidFill>
            <a:ln w="381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699B22D3-E26B-6D49-9354-B1453DAA2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391" y="2955627"/>
              <a:ext cx="1700441" cy="95649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D1180F-60B3-744C-BA93-89EF9D97ED40}"/>
              </a:ext>
            </a:extLst>
          </p:cNvPr>
          <p:cNvSpPr txBox="1"/>
          <p:nvPr/>
        </p:nvSpPr>
        <p:spPr>
          <a:xfrm>
            <a:off x="-3126" y="28722"/>
            <a:ext cx="17134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Overview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169D5-D9AA-8B46-8BB5-810A6A3B0D5B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72E74-D542-C34D-B47A-748727D74187}"/>
              </a:ext>
            </a:extLst>
          </p:cNvPr>
          <p:cNvSpPr txBox="1"/>
          <p:nvPr/>
        </p:nvSpPr>
        <p:spPr>
          <a:xfrm>
            <a:off x="6683233" y="593650"/>
            <a:ext cx="4997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Tutorial 2</a:t>
            </a:r>
            <a:r>
              <a:rPr lang="en-US" sz="3000" dirty="0"/>
              <a:t>: Structure prediction with IM Score term in Rosetta</a:t>
            </a:r>
          </a:p>
        </p:txBody>
      </p:sp>
    </p:spTree>
    <p:extLst>
      <p:ext uri="{BB962C8B-B14F-4D97-AF65-F5344CB8AC3E}">
        <p14:creationId xmlns:p14="http://schemas.microsoft.com/office/powerpoint/2010/main" val="2517170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General Command</a:t>
            </a:r>
            <a:br>
              <a:rPr lang="en-US" dirty="0"/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&lt;path/to/Rosetta&gt;/main/source/bin/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parcs_ccs_calc.default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.&lt;os&gt;&lt;compiler&gt;release </a:t>
            </a:r>
            <a:br>
              <a:rPr lang="en-US" sz="1700" dirty="0"/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1B0AE-66F9-634F-82C6-04E259CDFCC7}"/>
              </a:ext>
            </a:extLst>
          </p:cNvPr>
          <p:cNvSpPr txBox="1"/>
          <p:nvPr/>
        </p:nvSpPr>
        <p:spPr>
          <a:xfrm>
            <a:off x="-49875" y="1884690"/>
            <a:ext cx="6319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Example usage of PARCS application to predict CCS of ubiquitin (PDB ID: 1UBQ)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B8345-7066-EA42-BB6B-CDA59989B057}"/>
              </a:ext>
            </a:extLst>
          </p:cNvPr>
          <p:cNvSpPr txBox="1"/>
          <p:nvPr/>
        </p:nvSpPr>
        <p:spPr>
          <a:xfrm>
            <a:off x="-1" y="2438400"/>
            <a:ext cx="887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 Create new directory and enter this directory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mkdir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cd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E5FEC-DEA0-FD4D-A720-9DF595519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2FD906-7575-AC45-AFC3-30AB1EA39F1F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C3BF5-EA2E-224D-A80F-B9AF511CD34E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F4EBD1-DA53-334B-ADEC-43375B9B2154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6300F-70D1-AB42-AC18-598A0613C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87043997-EEE6-8541-B5D8-1DF974C5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671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7607852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General Command</a:t>
            </a:r>
            <a:br>
              <a:rPr lang="en-US" dirty="0"/>
            </a:br>
            <a:r>
              <a:rPr lang="en-US" sz="1700" dirty="0"/>
              <a:t>&lt;path/to/Rosetta&gt;/main/source/bin/</a:t>
            </a:r>
            <a:r>
              <a:rPr lang="en-US" sz="1700" dirty="0" err="1"/>
              <a:t>parcs_ccs_calc.default</a:t>
            </a:r>
            <a:r>
              <a:rPr lang="en-US" sz="1700" dirty="0"/>
              <a:t>.&lt;os&gt;&lt;compiler&gt;release </a:t>
            </a:r>
            <a:br>
              <a:rPr lang="en-US" sz="1700" dirty="0"/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1B0AE-66F9-634F-82C6-04E259CDFCC7}"/>
              </a:ext>
            </a:extLst>
          </p:cNvPr>
          <p:cNvSpPr txBox="1"/>
          <p:nvPr/>
        </p:nvSpPr>
        <p:spPr>
          <a:xfrm>
            <a:off x="-49875" y="1884690"/>
            <a:ext cx="6319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Example usage of PARCS application to predict CCS of ubiquitin (PDB ID: 1UBQ)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B8345-7066-EA42-BB6B-CDA59989B057}"/>
              </a:ext>
            </a:extLst>
          </p:cNvPr>
          <p:cNvSpPr txBox="1"/>
          <p:nvPr/>
        </p:nvSpPr>
        <p:spPr>
          <a:xfrm>
            <a:off x="-1" y="2438400"/>
            <a:ext cx="887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 Create new directory and enter this directory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mkdir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cd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E5FEC-DEA0-FD4D-A720-9DF595519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1CECC7-0C20-574F-8189-B6EBD416F49A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D497C-DC99-134D-A312-048DD3611676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21F475-C4FD-E44B-8A7D-345427263A22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4AFFA59-74EE-4346-9D61-E0239990BD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AC7E951C-914C-D746-9B5C-0D40DD489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67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General Command</a:t>
            </a:r>
            <a:br>
              <a:rPr lang="en-US" dirty="0"/>
            </a:br>
            <a:r>
              <a:rPr lang="en-US" sz="1500" dirty="0"/>
              <a:t>&lt;path/to/Rosetta&gt;/main/source/bin/</a:t>
            </a:r>
            <a:r>
              <a:rPr lang="en-US" sz="1500" dirty="0" err="1"/>
              <a:t>parcs_ccs_calc.default</a:t>
            </a:r>
            <a:r>
              <a:rPr lang="en-US" sz="1500" dirty="0"/>
              <a:t>.&lt;os&gt;&lt;compiler&gt;release </a:t>
            </a:r>
            <a:br>
              <a:rPr lang="en-US" sz="1500" dirty="0"/>
            </a:br>
            <a:r>
              <a:rPr lang="en-US" sz="1700" i="1" dirty="0"/>
              <a:t>-database</a:t>
            </a:r>
            <a:r>
              <a:rPr lang="en-US" sz="1700" dirty="0"/>
              <a:t> &lt;path/to/Rosetta&gt;/main/database </a:t>
            </a:r>
            <a:br>
              <a:rPr lang="en-US" sz="1500" dirty="0"/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&lt;structure&gt;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&lt;number_of_rotations&gt;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E5FDFD-6330-7548-B4D4-7ED759F821BA}"/>
              </a:ext>
            </a:extLst>
          </p:cNvPr>
          <p:cNvSpPr txBox="1"/>
          <p:nvPr/>
        </p:nvSpPr>
        <p:spPr>
          <a:xfrm>
            <a:off x="-49875" y="1884690"/>
            <a:ext cx="6319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22780-150C-DF44-BF92-42784E0145BC}"/>
              </a:ext>
            </a:extLst>
          </p:cNvPr>
          <p:cNvSpPr txBox="1"/>
          <p:nvPr/>
        </p:nvSpPr>
        <p:spPr>
          <a:xfrm>
            <a:off x="-1" y="2438400"/>
            <a:ext cx="887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 Create new directory and enter this directory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mkdir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cd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42BFAC-96F1-E947-8C7E-918B4CE15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476337-5907-7947-8C79-35580BD6159F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DA788-AF0B-0B4B-94BB-2DFFA30E7426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DCE41D-D40B-DE4A-A6B4-3996E273441B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7AC115-9504-8546-92F5-FF97C3F29A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297FE596-72A4-D442-B4BD-EB0FCF11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147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General Command</a:t>
            </a:r>
            <a:br>
              <a:rPr lang="en-US" dirty="0"/>
            </a:br>
            <a:r>
              <a:rPr lang="en-US" sz="1500" dirty="0"/>
              <a:t>&lt;path/to/Rosetta&gt;/main/source/bin/</a:t>
            </a:r>
            <a:r>
              <a:rPr lang="en-US" sz="1500" dirty="0" err="1"/>
              <a:t>parcs_ccs_calc.default</a:t>
            </a:r>
            <a:r>
              <a:rPr lang="en-US" sz="1500" dirty="0"/>
              <a:t>.&lt;os&gt;&lt;compiler&gt;release </a:t>
            </a:r>
            <a:br>
              <a:rPr lang="en-US" sz="1500" dirty="0"/>
            </a:br>
            <a:r>
              <a:rPr lang="en-US" sz="1500" i="1" dirty="0"/>
              <a:t>-database</a:t>
            </a:r>
            <a:r>
              <a:rPr lang="en-US" sz="1500" dirty="0"/>
              <a:t> &lt;path/to/Rosetta&gt;/main/database </a:t>
            </a:r>
            <a:br>
              <a:rPr lang="en-US" sz="1500" dirty="0"/>
            </a:br>
            <a:r>
              <a:rPr lang="en-US" sz="1700" i="1" dirty="0"/>
              <a:t>-in:file:s</a:t>
            </a:r>
            <a:r>
              <a:rPr lang="en-US" sz="1700" dirty="0"/>
              <a:t> &lt;structure&gt; </a:t>
            </a:r>
            <a:r>
              <a:rPr lang="en-US" sz="1700" i="1" dirty="0"/>
              <a:t>-ccs_nrots</a:t>
            </a:r>
            <a:r>
              <a:rPr lang="en-US" sz="1700" dirty="0"/>
              <a:t> &lt;number_of_rotations&gt; </a:t>
            </a:r>
            <a:br>
              <a:rPr lang="en-US" sz="1500" dirty="0"/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-ccs_prad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&lt;probe_radius_in_angstroms&gt;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B2F13-A7AA-2946-86E5-8A62E07753A1}"/>
              </a:ext>
            </a:extLst>
          </p:cNvPr>
          <p:cNvSpPr txBox="1"/>
          <p:nvPr/>
        </p:nvSpPr>
        <p:spPr>
          <a:xfrm>
            <a:off x="-49875" y="1884690"/>
            <a:ext cx="6319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5E0C19-4137-EC4B-A86D-B00FA2B4D796}"/>
              </a:ext>
            </a:extLst>
          </p:cNvPr>
          <p:cNvSpPr txBox="1"/>
          <p:nvPr/>
        </p:nvSpPr>
        <p:spPr>
          <a:xfrm>
            <a:off x="-1" y="2438400"/>
            <a:ext cx="887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 Create new directory and enter this directory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mkdir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cd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0B8A7-8ED9-4843-8216-04963A0D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ADDE09-AA6E-7047-A2C7-0467E8682F66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F86B59-C2F4-E24E-8D4A-1FD0AC3A74B8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0AAB46-D53A-DD4C-B23C-B33DAA3348FD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791726-B02B-3C49-8481-14C1EFD5F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3A46DCC3-B2E2-6244-9DA4-0E765D40A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1032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58EBB4-E3AD-D249-9AC8-B270559128DA}"/>
              </a:ext>
            </a:extLst>
          </p:cNvPr>
          <p:cNvSpPr txBox="1"/>
          <p:nvPr/>
        </p:nvSpPr>
        <p:spPr>
          <a:xfrm>
            <a:off x="-49875" y="0"/>
            <a:ext cx="6729150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General Command</a:t>
            </a:r>
            <a:br>
              <a:rPr lang="en-US" dirty="0"/>
            </a:br>
            <a:r>
              <a:rPr lang="en-US" sz="1500" dirty="0"/>
              <a:t>&lt;path/to/Rosetta&gt;/main/source/bin/</a:t>
            </a:r>
            <a:r>
              <a:rPr lang="en-US" sz="1500" dirty="0" err="1"/>
              <a:t>parcs_ccs_calc.default</a:t>
            </a:r>
            <a:r>
              <a:rPr lang="en-US" sz="1500" dirty="0"/>
              <a:t>.&lt;os&gt;&lt;compiler&gt;release </a:t>
            </a:r>
            <a:br>
              <a:rPr lang="en-US" sz="1500" dirty="0"/>
            </a:br>
            <a:r>
              <a:rPr lang="en-US" sz="1500" i="1" dirty="0"/>
              <a:t>-database</a:t>
            </a:r>
            <a:r>
              <a:rPr lang="en-US" sz="1500" dirty="0"/>
              <a:t> &lt;path/to/Rosetta&gt;/main/database </a:t>
            </a:r>
            <a:br>
              <a:rPr lang="en-US" sz="1500" dirty="0"/>
            </a:br>
            <a:r>
              <a:rPr lang="en-US" sz="1500" i="1" dirty="0"/>
              <a:t>-in:file:s</a:t>
            </a:r>
            <a:r>
              <a:rPr lang="en-US" sz="1500" dirty="0"/>
              <a:t> &lt;structure&gt; </a:t>
            </a:r>
            <a:r>
              <a:rPr lang="en-US" sz="1500" i="1" dirty="0"/>
              <a:t>-ccs_nrots</a:t>
            </a:r>
            <a:r>
              <a:rPr lang="en-US" sz="1500" dirty="0"/>
              <a:t> &lt;number_of_rotations&gt; </a:t>
            </a:r>
            <a:br>
              <a:rPr lang="en-US" sz="1500" dirty="0"/>
            </a:br>
            <a:r>
              <a:rPr lang="en-US" sz="1700" i="1" dirty="0"/>
              <a:t>-ccs_prad</a:t>
            </a:r>
            <a:r>
              <a:rPr lang="en-US" sz="1700" dirty="0"/>
              <a:t> &lt;probe_radius_in_angstroms&gt; </a:t>
            </a:r>
            <a:br>
              <a:rPr lang="en-US" sz="1700" dirty="0"/>
            </a:b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&lt;output_file_name&gt;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B2F13-A7AA-2946-86E5-8A62E07753A1}"/>
              </a:ext>
            </a:extLst>
          </p:cNvPr>
          <p:cNvSpPr txBox="1"/>
          <p:nvPr/>
        </p:nvSpPr>
        <p:spPr>
          <a:xfrm>
            <a:off x="-49875" y="1884690"/>
            <a:ext cx="6319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Example usage of PARCS application to predict CCS of ubiquitin (PDB ID: 1UBQ)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5E0C19-4137-EC4B-A86D-B00FA2B4D796}"/>
              </a:ext>
            </a:extLst>
          </p:cNvPr>
          <p:cNvSpPr txBox="1"/>
          <p:nvPr/>
        </p:nvSpPr>
        <p:spPr>
          <a:xfrm>
            <a:off x="-1" y="2438400"/>
            <a:ext cx="887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 Create new directory and enter this directory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mkdir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cd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calculate_ccs_for_known_structure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2. Download PDB structure from database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3.  Prepare the PDB file with 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script found in Rosetta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python &lt;path/to/Rosetta&gt;/tools/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protein_tools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/scripts/</a:t>
            </a:r>
            <a:r>
              <a:rPr lang="en-US" sz="1500" dirty="0" err="1">
                <a:solidFill>
                  <a:schemeClr val="bg1">
                    <a:lumMod val="65000"/>
                  </a:schemeClr>
                </a:solidFill>
              </a:rPr>
              <a:t>clean_pdb.py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1UBQ.pdb A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4. Predict the CCS with 250 random rotations and a probe radius of 1.0 and save output file </a:t>
            </a:r>
            <a:br>
              <a:rPr lang="en-US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    as ‘1ubq_predicted_ccs.txt’ with the following command.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	&gt; &lt;path/to/Rosetta&gt;/main/source/bin/parcs_ccs_calc.default.linuxgccrelease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-database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&lt;path/to/Rosetta&gt;/main/database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-in:file:s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1UBQ_A.pdb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-ccs_nrots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250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 -ccs_prad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1.0 </a:t>
            </a:r>
            <a:r>
              <a:rPr lang="en-US" sz="1500" i="1" dirty="0">
                <a:solidFill>
                  <a:schemeClr val="bg1">
                    <a:lumMod val="65000"/>
                  </a:schemeClr>
                </a:solidFill>
              </a:rPr>
              <a:t>-out:file:o 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1ubq_predicted_ccs.txt’  </a:t>
            </a:r>
          </a:p>
          <a:p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5. 1ubq_predicted_ccs.txt contains the name of the file and CCS value in Å</a:t>
            </a:r>
            <a:r>
              <a:rPr lang="en-US" sz="1500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bg1">
                    <a:lumMod val="65000"/>
                  </a:schemeClr>
                </a:solidFill>
              </a:rPr>
              <a:t> as shown below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0B8A7-8ED9-4843-8216-04963A0D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l="33928" r="34829" b="40165"/>
          <a:stretch/>
        </p:blipFill>
        <p:spPr>
          <a:xfrm>
            <a:off x="0" y="5601770"/>
            <a:ext cx="1044144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2B03CA-712A-374B-A45A-2AF57AF061A2}"/>
              </a:ext>
            </a:extLst>
          </p:cNvPr>
          <p:cNvSpPr/>
          <p:nvPr/>
        </p:nvSpPr>
        <p:spPr>
          <a:xfrm>
            <a:off x="6134100" y="630400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000" dirty="0">
                <a:solidFill>
                  <a:srgbClr val="000000"/>
                </a:solidFill>
              </a:rPr>
              <a:t>Turzo, S. M. B. A.;  Seffernick, J. T.;  Rolland, A. D.;  Donor, M. T.;  Heinze, S.;  </a:t>
            </a:r>
            <a:r>
              <a:rPr lang="en-US" sz="1000" dirty="0" err="1">
                <a:solidFill>
                  <a:srgbClr val="000000"/>
                </a:solidFill>
              </a:rPr>
              <a:t>Prell</a:t>
            </a:r>
            <a:r>
              <a:rPr lang="en-US" sz="1000" dirty="0">
                <a:solidFill>
                  <a:srgbClr val="000000"/>
                </a:solidFill>
              </a:rPr>
              <a:t>, J. S.;  Wysocki, V.; </a:t>
            </a:r>
            <a:r>
              <a:rPr lang="en-US" sz="1000" dirty="0" err="1">
                <a:solidFill>
                  <a:srgbClr val="000000"/>
                </a:solidFill>
              </a:rPr>
              <a:t>Lindert</a:t>
            </a:r>
            <a:r>
              <a:rPr lang="en-US" sz="1000" dirty="0">
                <a:solidFill>
                  <a:srgbClr val="000000"/>
                </a:solidFill>
              </a:rPr>
              <a:t>, S., Protein shape sampled by ion mobility mass spectrometry consistently improves protein structure prediction. </a:t>
            </a:r>
            <a:r>
              <a:rPr lang="en-US" sz="1000" i="1" dirty="0" err="1">
                <a:solidFill>
                  <a:srgbClr val="000000"/>
                </a:solidFill>
              </a:rPr>
              <a:t>bioRxiv</a:t>
            </a:r>
            <a:r>
              <a:rPr lang="en-US" sz="1000" i="1" dirty="0">
                <a:solidFill>
                  <a:srgbClr val="000000"/>
                </a:solidFill>
              </a:rPr>
              <a:t> </a:t>
            </a:r>
            <a:r>
              <a:rPr lang="en-US" sz="1000" b="1" dirty="0">
                <a:solidFill>
                  <a:srgbClr val="000000"/>
                </a:solidFill>
              </a:rPr>
              <a:t>2021</a:t>
            </a:r>
            <a:r>
              <a:rPr lang="en-US" sz="1000" dirty="0">
                <a:solidFill>
                  <a:srgbClr val="000000"/>
                </a:solidFill>
              </a:rPr>
              <a:t>, 2021.05.27.445812.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C2EC1-91C2-384C-8824-9A18AC943E81}"/>
              </a:ext>
            </a:extLst>
          </p:cNvPr>
          <p:cNvSpPr txBox="1"/>
          <p:nvPr/>
        </p:nvSpPr>
        <p:spPr>
          <a:xfrm>
            <a:off x="7185322" y="647700"/>
            <a:ext cx="500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Tutorial 1</a:t>
            </a:r>
            <a:r>
              <a:rPr lang="en-US" sz="3000" dirty="0"/>
              <a:t>: CCS calculation with PARCS in Rosetta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F2CFE2-C908-9448-A675-559C333238AD}"/>
              </a:ext>
            </a:extLst>
          </p:cNvPr>
          <p:cNvGrpSpPr/>
          <p:nvPr/>
        </p:nvGrpSpPr>
        <p:grpSpPr>
          <a:xfrm>
            <a:off x="7782692" y="1567456"/>
            <a:ext cx="4083504" cy="3483864"/>
            <a:chOff x="3719948" y="1650686"/>
            <a:chExt cx="4083504" cy="348386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A141B0-2CE3-3D4A-B620-11EC302FF6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6107" y="1650686"/>
              <a:ext cx="3483864" cy="3483864"/>
            </a:xfrm>
            <a:prstGeom prst="ellipse">
              <a:avLst/>
            </a:prstGeom>
            <a:solidFill>
              <a:schemeClr val="bg1">
                <a:alpha val="93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picture containing queen, envelope, dark, picture frame&#10;&#10;Description automatically generated">
              <a:extLst>
                <a:ext uri="{FF2B5EF4-FFF2-40B4-BE49-F238E27FC236}">
                  <a16:creationId xmlns:a16="http://schemas.microsoft.com/office/drawing/2014/main" id="{91E76D91-C28F-8047-9123-0FCF05095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948" y="2441051"/>
              <a:ext cx="4083504" cy="22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4917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12483</Words>
  <Application>Microsoft Macintosh PowerPoint</Application>
  <PresentationFormat>Widescreen</PresentationFormat>
  <Paragraphs>423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Turzo, Bargeen</dc:creator>
  <cp:lastModifiedBy>Turzo, Bargeen</cp:lastModifiedBy>
  <cp:revision>58</cp:revision>
  <dcterms:created xsi:type="dcterms:W3CDTF">2021-06-02T14:46:22Z</dcterms:created>
  <dcterms:modified xsi:type="dcterms:W3CDTF">2021-06-09T13:49:04Z</dcterms:modified>
</cp:coreProperties>
</file>